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60" r:id="rId4"/>
    <p:sldId id="267" r:id="rId5"/>
    <p:sldId id="263" r:id="rId6"/>
    <p:sldId id="282" r:id="rId7"/>
    <p:sldId id="283" r:id="rId8"/>
    <p:sldId id="284" r:id="rId9"/>
    <p:sldId id="285" r:id="rId10"/>
    <p:sldId id="281" r:id="rId11"/>
    <p:sldId id="266" r:id="rId12"/>
    <p:sldId id="264" r:id="rId13"/>
    <p:sldId id="265" r:id="rId14"/>
    <p:sldId id="261" r:id="rId15"/>
    <p:sldId id="268" r:id="rId16"/>
    <p:sldId id="269" r:id="rId17"/>
    <p:sldId id="271" r:id="rId18"/>
    <p:sldId id="277" r:id="rId19"/>
    <p:sldId id="278" r:id="rId20"/>
    <p:sldId id="279" r:id="rId21"/>
    <p:sldId id="280" r:id="rId22"/>
    <p:sldId id="286" r:id="rId23"/>
    <p:sldId id="287" r:id="rId24"/>
    <p:sldId id="288" r:id="rId25"/>
    <p:sldId id="289" r:id="rId26"/>
    <p:sldId id="290" r:id="rId27"/>
    <p:sldId id="274" r:id="rId28"/>
    <p:sldId id="294" r:id="rId29"/>
    <p:sldId id="276" r:id="rId30"/>
    <p:sldId id="25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22B3C27-B05E-45C8-9886-CE137254354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7BBF93A-ACA4-4FBB-A2DA-396F99A2746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3C27-B05E-45C8-9886-CE137254354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F93A-ACA4-4FBB-A2DA-396F99A274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3C27-B05E-45C8-9886-CE137254354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F93A-ACA4-4FBB-A2DA-396F99A2746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3C27-B05E-45C8-9886-CE137254354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F93A-ACA4-4FBB-A2DA-396F99A274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22B3C27-B05E-45C8-9886-CE137254354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7BBF93A-ACA4-4FBB-A2DA-396F99A2746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3C27-B05E-45C8-9886-CE137254354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F93A-ACA4-4FBB-A2DA-396F99A2746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3C27-B05E-45C8-9886-CE137254354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F93A-ACA4-4FBB-A2DA-396F99A2746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3C27-B05E-45C8-9886-CE137254354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F93A-ACA4-4FBB-A2DA-396F99A2746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3C27-B05E-45C8-9886-CE137254354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F93A-ACA4-4FBB-A2DA-396F99A2746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3C27-B05E-45C8-9886-CE137254354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F93A-ACA4-4FBB-A2DA-396F99A274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3C27-B05E-45C8-9886-CE137254354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F93A-ACA4-4FBB-A2DA-396F99A274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22B3C27-B05E-45C8-9886-CE137254354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7BBF93A-ACA4-4FBB-A2DA-396F99A2746F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learnenglishkids.britishcouncil.org/grammar-practice/nouns-countable-and-uncountable?page=3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oM8lBY5zPr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-LL6M-JobYY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3568" y="1628800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 smtClean="0">
                <a:solidFill>
                  <a:schemeClr val="tx2"/>
                </a:solidFill>
                <a:latin typeface="Constantia" pitchFamily="18" charset="0"/>
              </a:rPr>
              <a:t>Hello everyone! </a:t>
            </a:r>
          </a:p>
          <a:p>
            <a:pPr>
              <a:buNone/>
            </a:pPr>
            <a:endParaRPr lang="en-US" sz="3200" dirty="0" smtClean="0">
              <a:solidFill>
                <a:schemeClr val="tx2"/>
              </a:solidFill>
              <a:latin typeface="Constantia" pitchFamily="18" charset="0"/>
            </a:endParaRPr>
          </a:p>
          <a:p>
            <a:pPr>
              <a:buNone/>
            </a:pPr>
            <a:r>
              <a:rPr lang="en-US" sz="3200" dirty="0" smtClean="0">
                <a:solidFill>
                  <a:schemeClr val="tx2"/>
                </a:solidFill>
                <a:latin typeface="Constantia" pitchFamily="18" charset="0"/>
              </a:rPr>
              <a:t>I hope you are all well and in good health! </a:t>
            </a:r>
          </a:p>
          <a:p>
            <a:pPr>
              <a:buNone/>
            </a:pPr>
            <a:r>
              <a:rPr lang="en-US" sz="3200" dirty="0" smtClean="0">
                <a:solidFill>
                  <a:schemeClr val="tx2"/>
                </a:solidFill>
                <a:latin typeface="Constantia" pitchFamily="18" charset="0"/>
              </a:rPr>
              <a:t>Here is presented  what you can do in English … </a:t>
            </a:r>
          </a:p>
          <a:p>
            <a:pPr>
              <a:buNone/>
            </a:pPr>
            <a:r>
              <a:rPr lang="en-US" sz="3200" dirty="0" smtClean="0">
                <a:solidFill>
                  <a:schemeClr val="tx2"/>
                </a:solidFill>
                <a:latin typeface="Constantia" pitchFamily="18" charset="0"/>
              </a:rPr>
              <a:t>I miss you all!</a:t>
            </a:r>
          </a:p>
          <a:p>
            <a:pPr>
              <a:buNone/>
            </a:pPr>
            <a:r>
              <a:rPr lang="en-US" sz="3200" dirty="0" smtClean="0">
                <a:solidFill>
                  <a:schemeClr val="tx2"/>
                </a:solidFill>
                <a:latin typeface="Constantia" pitchFamily="18" charset="0"/>
              </a:rPr>
              <a:t>Sending you my love and best wishes! </a:t>
            </a:r>
          </a:p>
          <a:p>
            <a:pPr>
              <a:buNone/>
            </a:pPr>
            <a:endParaRPr lang="en-GB" sz="3200" dirty="0" smtClean="0">
              <a:solidFill>
                <a:schemeClr val="tx2"/>
              </a:solidFill>
              <a:latin typeface="Constantia" pitchFamily="18" charset="0"/>
            </a:endParaRPr>
          </a:p>
          <a:p>
            <a:pPr>
              <a:buNone/>
            </a:pPr>
            <a:r>
              <a:rPr lang="en-GB" sz="3200" dirty="0" smtClean="0">
                <a:solidFill>
                  <a:schemeClr val="tx2"/>
                </a:solidFill>
                <a:latin typeface="Constantia" pitchFamily="18" charset="0"/>
              </a:rPr>
              <a:t>Maria </a:t>
            </a:r>
            <a:r>
              <a:rPr lang="en-GB" sz="3200" dirty="0" err="1" smtClean="0">
                <a:solidFill>
                  <a:schemeClr val="tx2"/>
                </a:solidFill>
                <a:latin typeface="Constantia" pitchFamily="18" charset="0"/>
              </a:rPr>
              <a:t>Christou</a:t>
            </a:r>
            <a:endParaRPr lang="en-US" sz="3200" dirty="0">
              <a:solidFill>
                <a:schemeClr val="tx2"/>
              </a:solidFill>
              <a:latin typeface="Constantia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60648"/>
            <a:ext cx="2448272" cy="220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4688" y="441933"/>
            <a:ext cx="5337853" cy="5849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7828" y="2397465"/>
            <a:ext cx="2117020" cy="350550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507828" y="656823"/>
            <a:ext cx="1956811" cy="1455312"/>
          </a:xfrm>
          <a:prstGeom prst="wedgeRoundRectCallout">
            <a:avLst>
              <a:gd name="adj1" fmla="val 2285"/>
              <a:gd name="adj2" fmla="val 8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We can also use these phrases!</a:t>
            </a:r>
            <a:endParaRPr lang="el-GR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this...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96752"/>
            <a:ext cx="547260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this...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/>
          <a:srcRect l="-1240" t="513" r="3435" b="1517"/>
          <a:stretch/>
        </p:blipFill>
        <p:spPr bwMode="auto">
          <a:xfrm>
            <a:off x="1948070" y="620688"/>
            <a:ext cx="7195930" cy="612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this...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3744416" cy="529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>
                <a:latin typeface="Constantia" pitchFamily="18" charset="0"/>
              </a:rPr>
              <a:t>Answer the questions in your</a:t>
            </a:r>
            <a:r>
              <a:rPr lang="en-GB" sz="3200" dirty="0" smtClean="0">
                <a:solidFill>
                  <a:schemeClr val="tx2">
                    <a:lumMod val="90000"/>
                  </a:schemeClr>
                </a:solidFill>
                <a:latin typeface="Constantia" pitchFamily="18" charset="0"/>
              </a:rPr>
              <a:t> notebook </a:t>
            </a:r>
            <a:r>
              <a:rPr lang="el-GR" sz="3200" dirty="0" smtClean="0">
                <a:solidFill>
                  <a:srgbClr val="FF0000"/>
                </a:solidFill>
                <a:latin typeface="Constantia" pitchFamily="18" charset="0"/>
              </a:rPr>
              <a:t>«ΤΟ ΣΧΟΛΕΙΟ ΜΑΣ ΕΙΝΑΙ ΕΔΩ»</a:t>
            </a:r>
            <a:r>
              <a:rPr lang="el-GR" sz="3200" dirty="0" smtClean="0">
                <a:solidFill>
                  <a:schemeClr val="tx2">
                    <a:lumMod val="90000"/>
                  </a:schemeClr>
                </a:solidFill>
                <a:latin typeface="Constantia" pitchFamily="18" charset="0"/>
              </a:rPr>
              <a:t>:</a:t>
            </a:r>
            <a:endParaRPr lang="en-US" sz="3200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onstantia" pitchFamily="18" charset="0"/>
              </a:rPr>
              <a:t>What was wolf like in the beginning? How did he feel?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onstantia" pitchFamily="18" charset="0"/>
              </a:rPr>
              <a:t>How did the lamb feel in the beginning?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onstantia" pitchFamily="18" charset="0"/>
              </a:rPr>
              <a:t> How did the wolf change by the end of the story?    Why did he change?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onstantia" pitchFamily="18" charset="0"/>
              </a:rPr>
              <a:t>What nice things did the lamb do? </a:t>
            </a:r>
            <a:endParaRPr lang="en-US" dirty="0">
              <a:latin typeface="Constantia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149080"/>
            <a:ext cx="2478074" cy="214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149080"/>
            <a:ext cx="2302639" cy="210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Let’s practice: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</a:t>
            </a:r>
            <a:r>
              <a:rPr lang="en-US" dirty="0" smtClean="0">
                <a:latin typeface="Constantia" pitchFamily="18" charset="0"/>
              </a:rPr>
              <a:t>Each slide shows a sentence based on the picture shown on the slide. The sentences used have the structures: ‘There is/are …. ‘ There is/are some …’ ‘There isn’t any…’ ‘There aren’t any…’. For each sentence  decide if it is correct or not.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latin typeface="Constantia" pitchFamily="18" charset="0"/>
              </a:rPr>
              <a:t>If the sentence is correct,  write a √ in your notebook</a:t>
            </a:r>
            <a:r>
              <a:rPr lang="el-GR" sz="2800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el-GR" sz="2800" dirty="0" smtClean="0">
                <a:solidFill>
                  <a:srgbClr val="FF0000"/>
                </a:solidFill>
              </a:rPr>
              <a:t>«ΤΟ ΣΧΟΛΕΙΟ ΜΑΣ ΕΙΝΑΙ ΕΔΩ»</a:t>
            </a:r>
            <a:r>
              <a:rPr lang="en-US" dirty="0" smtClean="0">
                <a:latin typeface="Constantia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latin typeface="Constantia" pitchFamily="18" charset="0"/>
              </a:rPr>
              <a:t>If you think it’s wrong,  write an X. If the sentence is indeed wrong, you can correct it in your notebook</a:t>
            </a:r>
            <a:r>
              <a:rPr lang="el-GR" sz="3200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«ΤΟ ΣΧΟΛΕΙΟ ΜΑΣ ΕΙΝΑΙ ΕΔΩ»</a:t>
            </a:r>
            <a:endParaRPr lang="en-US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C:\Users\nap065\AppData\Local\Microsoft\Windows\Temporary Internet Files\Content.IE5\7ER40Y2A\pho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98722"/>
            <a:ext cx="9036496" cy="602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8884" y="5435708"/>
            <a:ext cx="88537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There is some bread on the table.</a:t>
            </a:r>
            <a:endParaRPr lang="el-GR" sz="4800" b="1" dirty="0"/>
          </a:p>
        </p:txBody>
      </p:sp>
    </p:spTree>
    <p:extLst>
      <p:ext uri="{BB962C8B-B14F-4D97-AF65-F5344CB8AC3E}">
        <p14:creationId xmlns:p14="http://schemas.microsoft.com/office/powerpoint/2010/main" val="33518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C:\Users\nap065\AppData\Local\Microsoft\Windows\Temporary Internet Files\Content.IE5\7ER40Y2A\pho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2" y="-171400"/>
            <a:ext cx="9036496" cy="602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6109" y="5407999"/>
            <a:ext cx="88537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There isn’t any juice on the table.</a:t>
            </a:r>
            <a:endParaRPr lang="el-GR" sz="4800" b="1" dirty="0"/>
          </a:p>
        </p:txBody>
      </p:sp>
    </p:spTree>
    <p:extLst>
      <p:ext uri="{BB962C8B-B14F-4D97-AF65-F5344CB8AC3E}">
        <p14:creationId xmlns:p14="http://schemas.microsoft.com/office/powerpoint/2010/main" val="18499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C:\Users\nap065\AppData\Local\Microsoft\Windows\Temporary Internet Files\Content.IE5\7ER40Y2A\pho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2" y="-171400"/>
            <a:ext cx="9036496" cy="602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254160" y="5387975"/>
            <a:ext cx="97210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There are some peppers on the table.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85369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C:\Users\nap065\AppData\Local\Microsoft\Windows\Temporary Internet Files\Content.IE5\7ER40Y2A\pho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5706"/>
            <a:ext cx="9036496" cy="602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979" y="5517232"/>
            <a:ext cx="88537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There aren’t any eggs on the table.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1536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“The lamb who came for dinner” by Steve </a:t>
            </a:r>
            <a:r>
              <a:rPr lang="en-US" dirty="0" err="1" smtClean="0"/>
              <a:t>Smallman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Year 5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3528392" cy="300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36712"/>
            <a:ext cx="3744416" cy="226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C:\Users\nap065\AppData\Local\Microsoft\Windows\Temporary Internet Files\Content.IE5\7ER40Y2A\pho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2" y="-171400"/>
            <a:ext cx="9036496" cy="602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9512" y="5421854"/>
            <a:ext cx="88537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/>
              <a:t>There is some coffee on the table.</a:t>
            </a:r>
            <a:endParaRPr lang="el-GR" sz="4800" b="1" dirty="0"/>
          </a:p>
        </p:txBody>
      </p:sp>
    </p:spTree>
    <p:extLst>
      <p:ext uri="{BB962C8B-B14F-4D97-AF65-F5344CB8AC3E}">
        <p14:creationId xmlns:p14="http://schemas.microsoft.com/office/powerpoint/2010/main" val="343697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C:\Users\nap065\AppData\Local\Microsoft\Windows\Temporary Internet Files\Content.IE5\7ER40Y2A\pho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" y="-38674"/>
            <a:ext cx="9036496" cy="602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6732" y="5784392"/>
            <a:ext cx="8853736" cy="1073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 b="1" dirty="0" smtClean="0"/>
              <a:t>There are some mushrooms on the table.</a:t>
            </a:r>
            <a:endParaRPr lang="el-GR" sz="3900" b="1" dirty="0"/>
          </a:p>
        </p:txBody>
      </p:sp>
    </p:spTree>
    <p:extLst>
      <p:ext uri="{BB962C8B-B14F-4D97-AF65-F5344CB8AC3E}">
        <p14:creationId xmlns:p14="http://schemas.microsoft.com/office/powerpoint/2010/main" val="325065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C:\Users\nap065\AppData\Local\Microsoft\Windows\Temporary Internet Files\Content.IE5\7ER40Y2A\pho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09" y="-243408"/>
            <a:ext cx="9036496" cy="602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3871" y="5651666"/>
            <a:ext cx="8853736" cy="1206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There aren’t any cucumbers on the table.</a:t>
            </a:r>
            <a:endParaRPr lang="el-GR" sz="4000" b="1" dirty="0"/>
          </a:p>
        </p:txBody>
      </p:sp>
    </p:spTree>
    <p:extLst>
      <p:ext uri="{BB962C8B-B14F-4D97-AF65-F5344CB8AC3E}">
        <p14:creationId xmlns:p14="http://schemas.microsoft.com/office/powerpoint/2010/main" val="261880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C:\Users\nap065\AppData\Local\Microsoft\Windows\Temporary Internet Files\Content.IE5\7ER40Y2A\pho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820"/>
            <a:ext cx="9036496" cy="602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380" y="5387975"/>
            <a:ext cx="88537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There are some olives on the table.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94321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C:\Users\nap065\AppData\Local\Microsoft\Windows\Temporary Internet Files\Content.IE5\7ER40Y2A\pho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820"/>
            <a:ext cx="9036496" cy="602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1157" y="5517232"/>
            <a:ext cx="88537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/>
              <a:t>There isn’t any ham on the table.</a:t>
            </a:r>
            <a:endParaRPr lang="el-GR" sz="4800" b="1" dirty="0"/>
          </a:p>
        </p:txBody>
      </p:sp>
    </p:spTree>
    <p:extLst>
      <p:ext uri="{BB962C8B-B14F-4D97-AF65-F5344CB8AC3E}">
        <p14:creationId xmlns:p14="http://schemas.microsoft.com/office/powerpoint/2010/main" val="36639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C:\Users\nap065\AppData\Local\Microsoft\Windows\Temporary Internet Files\Content.IE5\7ER40Y2A\pho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820"/>
            <a:ext cx="9036496" cy="602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380" y="5387975"/>
            <a:ext cx="88537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/>
              <a:t>There is some water on the table.</a:t>
            </a:r>
            <a:endParaRPr lang="el-GR" sz="4800" b="1" dirty="0"/>
          </a:p>
        </p:txBody>
      </p:sp>
    </p:spTree>
    <p:extLst>
      <p:ext uri="{BB962C8B-B14F-4D97-AF65-F5344CB8AC3E}">
        <p14:creationId xmlns:p14="http://schemas.microsoft.com/office/powerpoint/2010/main" val="23730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C:\Users\nap065\AppData\Local\Microsoft\Windows\Temporary Internet Files\Content.IE5\7ER40Y2A\pho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820"/>
            <a:ext cx="9036496" cy="602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1380" y="5415537"/>
            <a:ext cx="88537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/>
              <a:t>There isn’t any salt on the table.</a:t>
            </a:r>
            <a:endParaRPr lang="el-GR" sz="4800" b="1" dirty="0"/>
          </a:p>
        </p:txBody>
      </p:sp>
    </p:spTree>
    <p:extLst>
      <p:ext uri="{BB962C8B-B14F-4D97-AF65-F5344CB8AC3E}">
        <p14:creationId xmlns:p14="http://schemas.microsoft.com/office/powerpoint/2010/main" val="174619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60648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0070C0"/>
                </a:solidFill>
              </a:rPr>
              <a:t>Click on the link below to play the two games! Don't forget when you finish to click on ‘finish’ for feedback!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259632" y="1700808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2"/>
              </a:rPr>
              <a:t>https://learnenglishkids.britishcouncil.org/grammar-practice/nouns-countable-and-uncountable?page=3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068960"/>
            <a:ext cx="2970808" cy="297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8112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Constantia" pitchFamily="18" charset="0"/>
              </a:rPr>
              <a:t>Write the answers in your notebook </a:t>
            </a:r>
            <a:r>
              <a:rPr lang="el-GR" sz="2000" dirty="0" smtClean="0">
                <a:solidFill>
                  <a:srgbClr val="FF0000"/>
                </a:solidFill>
                <a:latin typeface="Constantia" pitchFamily="18" charset="0"/>
              </a:rPr>
              <a:t>«ΤΟ ΣΧΟΛΕΙΟ ΜΑΣ ΕΙΝΑΙ ΕΔΩ»</a:t>
            </a:r>
            <a:endParaRPr lang="en-US" sz="2000" dirty="0">
              <a:latin typeface="Constantia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24744"/>
            <a:ext cx="4968552" cy="57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Constantia" pitchFamily="18" charset="0"/>
              </a:rPr>
              <a:t>Click on the link below to listen to the story one more time!</a:t>
            </a:r>
            <a:endParaRPr lang="en-US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31640" y="2204864"/>
            <a:ext cx="7355160" cy="3952096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https://www.youtube.com/watch?v=oM8lBY5zPrY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852936"/>
            <a:ext cx="3669960" cy="31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01008"/>
            <a:ext cx="321464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Click on the link below to listen to the story.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75656" y="1772816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2"/>
              </a:rPr>
              <a:t>https://www.youtube.com/watch?v=-LL6M-JobYY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99" y="3501008"/>
            <a:ext cx="320786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501008"/>
            <a:ext cx="2132556" cy="271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971600" y="980729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‘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3760" y="332656"/>
            <a:ext cx="4854504" cy="60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990600"/>
          </a:xfrm>
        </p:spPr>
        <p:txBody>
          <a:bodyPr/>
          <a:lstStyle/>
          <a:p>
            <a:r>
              <a:rPr lang="en-GB" dirty="0" smtClean="0"/>
              <a:t>Let’s learn this: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536" y="1700808"/>
            <a:ext cx="8229600" cy="493776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‘</a:t>
            </a:r>
            <a:r>
              <a:rPr lang="en-US" dirty="0" smtClean="0">
                <a:solidFill>
                  <a:srgbClr val="FF0000"/>
                </a:solidFill>
                <a:latin typeface="Constantia" pitchFamily="18" charset="0"/>
              </a:rPr>
              <a:t>Goodness gracious me’</a:t>
            </a:r>
            <a:r>
              <a:rPr lang="en-US" dirty="0" smtClean="0">
                <a:latin typeface="Constantia" pitchFamily="18" charset="0"/>
              </a:rPr>
              <a:t> is a mainly British idiomatic expression, usually used to express surprise. </a:t>
            </a:r>
            <a:r>
              <a:rPr lang="en-US" dirty="0" smtClean="0">
                <a:solidFill>
                  <a:srgbClr val="FF0000"/>
                </a:solidFill>
                <a:latin typeface="Constantia" pitchFamily="18" charset="0"/>
              </a:rPr>
              <a:t>‘goodness</a:t>
            </a:r>
            <a:r>
              <a:rPr lang="en-US" dirty="0" smtClean="0">
                <a:latin typeface="Constantia" pitchFamily="18" charset="0"/>
              </a:rPr>
              <a:t>’ is also used in other expressions such ‘goodness gracious’ (oh, my God! – again expression of surprise or disbelief) </a:t>
            </a:r>
            <a:r>
              <a:rPr lang="en-US" dirty="0" smtClean="0">
                <a:solidFill>
                  <a:srgbClr val="FF0000"/>
                </a:solidFill>
                <a:latin typeface="Constantia" pitchFamily="18" charset="0"/>
              </a:rPr>
              <a:t>‘oh, my goodness’ </a:t>
            </a:r>
            <a:r>
              <a:rPr lang="en-US" dirty="0" smtClean="0">
                <a:latin typeface="Constantia" pitchFamily="18" charset="0"/>
              </a:rPr>
              <a:t>(oh my God! – expression of surprise or disbelief) and </a:t>
            </a:r>
            <a:r>
              <a:rPr lang="en-US" dirty="0" smtClean="0">
                <a:solidFill>
                  <a:srgbClr val="FF0000"/>
                </a:solidFill>
                <a:latin typeface="Constantia" pitchFamily="18" charset="0"/>
              </a:rPr>
              <a:t>‘for goodness sake’ </a:t>
            </a:r>
            <a:r>
              <a:rPr lang="en-US" dirty="0" smtClean="0">
                <a:latin typeface="Constantia" pitchFamily="18" charset="0"/>
              </a:rPr>
              <a:t>(expression of frustration and annoyance). </a:t>
            </a:r>
            <a:endParaRPr lang="en-US" dirty="0">
              <a:latin typeface="Constantia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97152"/>
            <a:ext cx="1224136" cy="156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725144"/>
            <a:ext cx="2088232" cy="156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797152"/>
            <a:ext cx="1944216" cy="1529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x-none" dirty="0" smtClean="0"/>
              <a:t>Let’s remember this:</a:t>
            </a:r>
            <a:r>
              <a:rPr lang="x-none" altLang="x-none" smtClean="0"/>
              <a:t/>
            </a:r>
            <a:br>
              <a:rPr lang="x-none" altLang="x-none" smtClean="0"/>
            </a:b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3" y="1196752"/>
            <a:ext cx="637782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7474" y="268411"/>
            <a:ext cx="4049451" cy="6325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489660" y="2593697"/>
            <a:ext cx="2116647" cy="349940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167648" y="502276"/>
            <a:ext cx="3438659" cy="1983347"/>
          </a:xfrm>
          <a:prstGeom prst="wedgeRoundRectCallout">
            <a:avLst>
              <a:gd name="adj1" fmla="val -889"/>
              <a:gd name="adj2" fmla="val 112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These are called uncountable nouns because we can’t count them. So we use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r>
              <a:rPr lang="en-US" sz="2400" dirty="0">
                <a:latin typeface="Comic Sans MS" panose="030F0702030302020204" pitchFamily="66" charset="0"/>
              </a:rPr>
              <a:t>. </a:t>
            </a:r>
            <a:endParaRPr lang="el-G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49229" y="3057337"/>
            <a:ext cx="2135451" cy="349940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16955" y="283336"/>
            <a:ext cx="2931941" cy="3515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 can say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is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latin typeface="Comic Sans MS" panose="030F0702030302020204" pitchFamily="66" charset="0"/>
              </a:rPr>
              <a:t> banana in the fridge.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is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sz="2400" dirty="0">
                <a:latin typeface="Comic Sans MS" panose="030F0702030302020204" pitchFamily="66" charset="0"/>
              </a:rPr>
              <a:t> apple in the fridge. 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is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sz="2400" dirty="0">
                <a:latin typeface="Comic Sans MS" panose="030F0702030302020204" pitchFamily="66" charset="0"/>
              </a:rPr>
              <a:t> egg in the fridge.</a:t>
            </a:r>
            <a:endParaRPr lang="el-GR" sz="2400" dirty="0">
              <a:latin typeface="Comic Sans MS" panose="030F0702030302020204" pitchFamily="66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848896" y="972354"/>
            <a:ext cx="1448873" cy="17128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BUT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6297769" y="528034"/>
            <a:ext cx="2578995" cy="284623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 can’t say 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is a milk in the fridge.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is a bread in the fridge </a:t>
            </a:r>
            <a:endParaRPr lang="el-GR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00525" y="3374265"/>
            <a:ext cx="1373482" cy="172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168" y="1"/>
            <a:ext cx="2135309" cy="349940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235817" y="193185"/>
            <a:ext cx="5592651" cy="1764405"/>
          </a:xfrm>
          <a:prstGeom prst="wedgeRoundRectCallout">
            <a:avLst>
              <a:gd name="adj1" fmla="val -73830"/>
              <a:gd name="adj2" fmla="val -258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“There </a:t>
            </a:r>
            <a:r>
              <a:rPr lang="en-US" sz="24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is some</a:t>
            </a:r>
            <a:r>
              <a:rPr lang="en-US" sz="2400" dirty="0">
                <a:latin typeface="Comic Sans MS" panose="030F0702030302020204" pitchFamily="66" charset="0"/>
              </a:rPr>
              <a:t>..”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is some </a:t>
            </a:r>
            <a:r>
              <a:rPr lang="en-US" sz="2400" dirty="0">
                <a:latin typeface="Comic Sans MS" panose="030F0702030302020204" pitchFamily="66" charset="0"/>
              </a:rPr>
              <a:t>milk in the fridge.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is some </a:t>
            </a:r>
            <a:r>
              <a:rPr lang="en-US" sz="2400" dirty="0">
                <a:latin typeface="Comic Sans MS" panose="030F0702030302020204" pitchFamily="66" charset="0"/>
              </a:rPr>
              <a:t>bread in the fridge.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32167" y="4533365"/>
            <a:ext cx="5621628" cy="2060619"/>
          </a:xfrm>
          <a:prstGeom prst="wedgeRoundRectCallout">
            <a:avLst>
              <a:gd name="adj1" fmla="val -44029"/>
              <a:gd name="adj2" fmla="val -993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“There </a:t>
            </a:r>
            <a:r>
              <a:rPr lang="en-US" sz="24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are some</a:t>
            </a:r>
            <a:r>
              <a:rPr lang="en-US" sz="2400" dirty="0">
                <a:latin typeface="Comic Sans MS" panose="030F0702030302020204" pitchFamily="66" charset="0"/>
              </a:rPr>
              <a:t>..”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are some </a:t>
            </a:r>
            <a:r>
              <a:rPr lang="en-US" sz="2400" dirty="0">
                <a:latin typeface="Comic Sans MS" panose="030F0702030302020204" pitchFamily="66" charset="0"/>
              </a:rPr>
              <a:t>apples in the fridge.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are some </a:t>
            </a:r>
            <a:r>
              <a:rPr lang="en-US" sz="2400" dirty="0">
                <a:latin typeface="Comic Sans MS" panose="030F0702030302020204" pitchFamily="66" charset="0"/>
              </a:rPr>
              <a:t>onions in the fridge</a:t>
            </a:r>
            <a:r>
              <a:rPr lang="en-US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5937" y="2141289"/>
            <a:ext cx="1152740" cy="1700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9882" y="2306761"/>
            <a:ext cx="1747450" cy="170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2137" y="4868214"/>
            <a:ext cx="1139942" cy="1771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2080" y="5035640"/>
            <a:ext cx="1227462" cy="15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3549" y="218942"/>
            <a:ext cx="1493131" cy="2446986"/>
          </a:xfrm>
          <a:prstGeom prst="rect">
            <a:avLst/>
          </a:prstGeom>
        </p:spPr>
      </p:pic>
      <p:sp>
        <p:nvSpPr>
          <p:cNvPr id="3" name="24-Point Star 2"/>
          <p:cNvSpPr/>
          <p:nvPr/>
        </p:nvSpPr>
        <p:spPr>
          <a:xfrm>
            <a:off x="1951149" y="321973"/>
            <a:ext cx="6751749" cy="6233373"/>
          </a:xfrm>
          <a:prstGeom prst="star24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 CAREFUL!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isn’t an apple.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isn’t any sugar.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There aren’t any pears.</a:t>
            </a:r>
            <a:endParaRPr lang="el-GR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3865</TotalTime>
  <Words>603</Words>
  <Application>Microsoft Office PowerPoint</Application>
  <PresentationFormat>On-screen Show (4:3)</PresentationFormat>
  <Paragraphs>65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Origin</vt:lpstr>
      <vt:lpstr>PowerPoint Presentation</vt:lpstr>
      <vt:lpstr>“The lamb who came for dinner” by Steve Smallman</vt:lpstr>
      <vt:lpstr>Click on the link below to listen to the story.</vt:lpstr>
      <vt:lpstr>Let’s learn this:</vt:lpstr>
      <vt:lpstr>Let’s remember this: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this...</vt:lpstr>
      <vt:lpstr>this...</vt:lpstr>
      <vt:lpstr>and this...</vt:lpstr>
      <vt:lpstr>Answer the questions in your notebook «ΤΟ ΣΧΟΛΕΙΟ ΜΑΣ ΕΙΝΑΙ ΕΔΩ»:</vt:lpstr>
      <vt:lpstr>Let’s practice: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Write the answers in your notebook «ΤΟ ΣΧΟΛΕΙΟ ΜΑΣ ΕΙΝΑΙ ΕΔΩ»</vt:lpstr>
      <vt:lpstr>Click on the link below to listen to the story one more time!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Stelio Vouniotis</dc:creator>
  <cp:lastModifiedBy>conny</cp:lastModifiedBy>
  <cp:revision>76</cp:revision>
  <dcterms:created xsi:type="dcterms:W3CDTF">2020-05-02T21:11:41Z</dcterms:created>
  <dcterms:modified xsi:type="dcterms:W3CDTF">2020-05-10T09:35:48Z</dcterms:modified>
</cp:coreProperties>
</file>