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88" r:id="rId2"/>
    <p:sldId id="256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4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72" r:id="rId27"/>
    <p:sldId id="289" r:id="rId28"/>
    <p:sldId id="287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74FBF-396C-4EEA-B184-46F54335EC8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1AE7F-67AD-42B7-8BA0-795FB1B210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/>
              <a:t>#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1AE7F-67AD-42B7-8BA0-795FB1B2100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0D97058-04AC-4FC5-985B-B79E72C619F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78D990-57BC-4169-A329-5CAFC9C1F6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7058-04AC-4FC5-985B-B79E72C619F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D990-57BC-4169-A329-5CAFC9C1F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7058-04AC-4FC5-985B-B79E72C619F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D990-57BC-4169-A329-5CAFC9C1F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D97058-04AC-4FC5-985B-B79E72C619F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78D990-57BC-4169-A329-5CAFC9C1F6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0D97058-04AC-4FC5-985B-B79E72C619F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78D990-57BC-4169-A329-5CAFC9C1F6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7058-04AC-4FC5-985B-B79E72C619F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D990-57BC-4169-A329-5CAFC9C1F6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7058-04AC-4FC5-985B-B79E72C619F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D990-57BC-4169-A329-5CAFC9C1F6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D97058-04AC-4FC5-985B-B79E72C619F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78D990-57BC-4169-A329-5CAFC9C1F6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7058-04AC-4FC5-985B-B79E72C619F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D990-57BC-4169-A329-5CAFC9C1F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D97058-04AC-4FC5-985B-B79E72C619F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78D990-57BC-4169-A329-5CAFC9C1F6E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D97058-04AC-4FC5-985B-B79E72C619F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78D990-57BC-4169-A329-5CAFC9C1F6E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D97058-04AC-4FC5-985B-B79E72C619F8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78D990-57BC-4169-A329-5CAFC9C1F6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learnenglishkids.britishcouncil.org/grammar-practice/and-don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ENGLISH- 4</a:t>
            </a:r>
            <a:r>
              <a:rPr lang="en-US" baseline="30000" dirty="0"/>
              <a:t>th</a:t>
            </a:r>
            <a:r>
              <a:rPr lang="en-US" dirty="0"/>
              <a:t> Grade</a:t>
            </a:r>
            <a:br>
              <a:rPr lang="en-US" dirty="0"/>
            </a:br>
            <a:r>
              <a:rPr lang="en-US" dirty="0"/>
              <a:t>4-8/5/2020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Hello everyone! </a:t>
            </a:r>
          </a:p>
          <a:p>
            <a:pPr>
              <a:buNone/>
            </a:pP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I hope you are all well and in good health! </a:t>
            </a:r>
          </a:p>
          <a:p>
            <a:pPr>
              <a:buNone/>
            </a:pP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Here you can see  what you can do in English now… </a:t>
            </a:r>
          </a:p>
          <a:p>
            <a:pPr>
              <a:buNone/>
            </a:pP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I miss you all!</a:t>
            </a:r>
          </a:p>
          <a:p>
            <a:pPr>
              <a:buNone/>
            </a:pP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Sending you my love and best wishes! </a:t>
            </a:r>
          </a:p>
          <a:p>
            <a:pPr>
              <a:buNone/>
            </a:pPr>
            <a:endParaRPr lang="en-GB" dirty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>
                <a:solidFill>
                  <a:schemeClr val="tx2"/>
                </a:solidFill>
                <a:latin typeface="Comic Sans MS" pitchFamily="66" charset="0"/>
              </a:rPr>
              <a:t>Maria </a:t>
            </a:r>
            <a:r>
              <a:rPr lang="en-GB" dirty="0" err="1">
                <a:solidFill>
                  <a:schemeClr val="tx2"/>
                </a:solidFill>
                <a:latin typeface="Comic Sans MS" pitchFamily="66" charset="0"/>
              </a:rPr>
              <a:t>Christou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8640"/>
            <a:ext cx="1961203" cy="235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41B5E4-BB28-48C2-A466-713CA114FBA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5085184"/>
            <a:ext cx="2384425" cy="9740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dy Face Cartoon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48824"/>
            <a:ext cx="3456384" cy="303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miling Red Head Boy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2952328" cy="338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149" y="4645025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itchFamily="66" charset="0"/>
              </a:rPr>
              <a:t>They  </a:t>
            </a:r>
            <a:r>
              <a:rPr lang="en-US" sz="5400" u="sng" dirty="0">
                <a:latin typeface="Comic Sans MS" pitchFamily="66" charset="0"/>
              </a:rPr>
              <a:t>			</a:t>
            </a:r>
            <a:r>
              <a:rPr lang="en-US" sz="5400" dirty="0">
                <a:latin typeface="Comic Sans MS" pitchFamily="66" charset="0"/>
              </a:rPr>
              <a:t> apples. </a:t>
            </a:r>
            <a:endParaRPr lang="el-GR" sz="5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4596529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like</a:t>
            </a:r>
          </a:p>
        </p:txBody>
      </p:sp>
      <p:pic>
        <p:nvPicPr>
          <p:cNvPr id="7" name="Picture 6" descr="Apple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" y="896242"/>
            <a:ext cx="1898343" cy="199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pple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72" y="868041"/>
            <a:ext cx="1689005" cy="201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89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Man Face World Label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2" y="620688"/>
            <a:ext cx="26574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933056"/>
            <a:ext cx="81715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itchFamily="66" charset="0"/>
              </a:rPr>
              <a:t> </a:t>
            </a:r>
            <a:r>
              <a:rPr lang="en-US" sz="4800" dirty="0">
                <a:latin typeface="Comic Sans MS" pitchFamily="66" charset="0"/>
              </a:rPr>
              <a:t>Does he </a:t>
            </a:r>
            <a:r>
              <a:rPr lang="en-US" sz="4800" u="sng" dirty="0">
                <a:latin typeface="Comic Sans MS" pitchFamily="66" charset="0"/>
              </a:rPr>
              <a:t>			</a:t>
            </a:r>
            <a:r>
              <a:rPr lang="en-US" sz="4800" dirty="0">
                <a:latin typeface="Comic Sans MS" pitchFamily="66" charset="0"/>
              </a:rPr>
              <a:t>hamburger and chips? </a:t>
            </a:r>
          </a:p>
          <a:p>
            <a:r>
              <a:rPr lang="en-US" sz="4800" dirty="0">
                <a:latin typeface="Comic Sans MS" pitchFamily="66" charset="0"/>
              </a:rPr>
              <a:t>Yes, he  does.</a:t>
            </a:r>
            <a:endParaRPr lang="el-GR" sz="4800" dirty="0">
              <a:latin typeface="Comic Sans MS" pitchFamily="66" charset="0"/>
            </a:endParaRPr>
          </a:p>
        </p:txBody>
      </p:sp>
      <p:pic>
        <p:nvPicPr>
          <p:cNvPr id="6152" name="Picture 8" descr="Chicken Burger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2304256" cy="199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French Fries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15" y="1268760"/>
            <a:ext cx="1404309" cy="184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3049" y="393305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like</a:t>
            </a:r>
          </a:p>
        </p:txBody>
      </p:sp>
      <p:pic>
        <p:nvPicPr>
          <p:cNvPr id="7" name="Picture 10" descr="French Fries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1404309" cy="184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3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y Face Sad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288032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148" y="4645025"/>
            <a:ext cx="8894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itchFamily="66" charset="0"/>
              </a:rPr>
              <a:t> </a:t>
            </a:r>
            <a:r>
              <a:rPr lang="en-US" sz="5400" u="sng" dirty="0">
                <a:latin typeface="Comic Sans MS" pitchFamily="66" charset="0"/>
              </a:rPr>
              <a:t>			</a:t>
            </a:r>
            <a:r>
              <a:rPr lang="en-US" sz="5400" dirty="0">
                <a:latin typeface="Comic Sans MS" pitchFamily="66" charset="0"/>
              </a:rPr>
              <a:t> he like chicken?</a:t>
            </a:r>
          </a:p>
          <a:p>
            <a:r>
              <a:rPr lang="en-US" sz="5400" dirty="0">
                <a:latin typeface="Comic Sans MS" pitchFamily="66" charset="0"/>
              </a:rPr>
              <a:t>No, he doesn’t.</a:t>
            </a:r>
            <a:endParaRPr lang="el-GR" sz="5400" dirty="0">
              <a:latin typeface="Comic Sans MS" pitchFamily="66" charset="0"/>
            </a:endParaRPr>
          </a:p>
        </p:txBody>
      </p:sp>
      <p:pic>
        <p:nvPicPr>
          <p:cNvPr id="5124" name="Picture 4" descr="Turkey Platter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16409"/>
            <a:ext cx="28575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4574901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Does</a:t>
            </a:r>
          </a:p>
        </p:txBody>
      </p:sp>
    </p:spTree>
    <p:extLst>
      <p:ext uri="{BB962C8B-B14F-4D97-AF65-F5344CB8AC3E}">
        <p14:creationId xmlns:p14="http://schemas.microsoft.com/office/powerpoint/2010/main" val="316482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iste Sad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3312368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933056"/>
            <a:ext cx="8171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itchFamily="66" charset="0"/>
              </a:rPr>
              <a:t>Does she like sausages? </a:t>
            </a:r>
          </a:p>
          <a:p>
            <a:r>
              <a:rPr lang="en-US" sz="4800" dirty="0">
                <a:latin typeface="Comic Sans MS" pitchFamily="66" charset="0"/>
              </a:rPr>
              <a:t>No, she  </a:t>
            </a:r>
            <a:r>
              <a:rPr lang="en-US" sz="4800" u="sng" dirty="0">
                <a:latin typeface="Comic Sans MS" pitchFamily="66" charset="0"/>
              </a:rPr>
              <a:t>			.</a:t>
            </a:r>
            <a:endParaRPr lang="el-GR" sz="4800" dirty="0">
              <a:latin typeface="Comic Sans MS" pitchFamily="66" charset="0"/>
            </a:endParaRPr>
          </a:p>
        </p:txBody>
      </p:sp>
      <p:pic>
        <p:nvPicPr>
          <p:cNvPr id="7172" name="Picture 4" descr="Sausages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93896"/>
            <a:ext cx="28575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4645025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doesn’t</a:t>
            </a:r>
          </a:p>
        </p:txBody>
      </p:sp>
    </p:spTree>
    <p:extLst>
      <p:ext uri="{BB962C8B-B14F-4D97-AF65-F5344CB8AC3E}">
        <p14:creationId xmlns:p14="http://schemas.microsoft.com/office/powerpoint/2010/main" val="307957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149" y="4645025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>
                <a:latin typeface="Comic Sans MS" pitchFamily="66" charset="0"/>
              </a:rPr>
              <a:t>		 </a:t>
            </a:r>
            <a:r>
              <a:rPr lang="en-US" sz="5400" dirty="0">
                <a:latin typeface="Comic Sans MS" pitchFamily="66" charset="0"/>
              </a:rPr>
              <a:t>they like chips?</a:t>
            </a:r>
          </a:p>
          <a:p>
            <a:r>
              <a:rPr lang="en-US" sz="5400" dirty="0">
                <a:latin typeface="Comic Sans MS" pitchFamily="66" charset="0"/>
              </a:rPr>
              <a:t>No, they don’t.</a:t>
            </a:r>
          </a:p>
          <a:p>
            <a:r>
              <a:rPr lang="en-US" sz="5400" dirty="0">
                <a:latin typeface="Comic Sans MS" pitchFamily="66" charset="0"/>
              </a:rPr>
              <a:t> </a:t>
            </a:r>
            <a:endParaRPr lang="el-GR" sz="5400" dirty="0">
              <a:latin typeface="Comic Sans MS" pitchFamily="66" charset="0"/>
            </a:endParaRPr>
          </a:p>
        </p:txBody>
      </p:sp>
      <p:pic>
        <p:nvPicPr>
          <p:cNvPr id="6" name="Picture 2" descr="Triste Sad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18611"/>
            <a:ext cx="3312368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oy Face Sad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288032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French Fries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3769"/>
            <a:ext cx="1404309" cy="184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3180" y="466263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207642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Let’s practice more...</a:t>
            </a:r>
            <a:endParaRPr lang="en-US" sz="4800" dirty="0"/>
          </a:p>
        </p:txBody>
      </p:sp>
      <p:pic>
        <p:nvPicPr>
          <p:cNvPr id="23553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20888"/>
            <a:ext cx="6915100" cy="320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083495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itchFamily="66" charset="0"/>
              </a:rPr>
              <a:t>Does he like football?</a:t>
            </a:r>
            <a:endParaRPr lang="el-GR" sz="4400" b="1" dirty="0">
              <a:latin typeface="Comic Sans MS" pitchFamily="66" charset="0"/>
            </a:endParaRPr>
          </a:p>
        </p:txBody>
      </p:sp>
      <p:pic>
        <p:nvPicPr>
          <p:cNvPr id="7172" name="Picture 4" descr="Boy Has A Question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1695460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947" y="2953890"/>
            <a:ext cx="2888505" cy="177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482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171727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itchFamily="66" charset="0"/>
              </a:rPr>
              <a:t>No, he doesn’t. </a:t>
            </a:r>
          </a:p>
          <a:p>
            <a:r>
              <a:rPr lang="en-US" sz="4400" b="1" dirty="0">
                <a:latin typeface="Comic Sans MS" pitchFamily="66" charset="0"/>
              </a:rPr>
              <a:t>He doesn’t like football.</a:t>
            </a:r>
            <a:endParaRPr lang="el-GR" sz="4400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01687"/>
            <a:ext cx="2859087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16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132856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itchFamily="66" charset="0"/>
              </a:rPr>
              <a:t>Does she like basketball?</a:t>
            </a:r>
            <a:endParaRPr lang="el-GR" sz="4400" b="1" dirty="0">
              <a:latin typeface="Comic Sans MS" pitchFamily="66" charset="0"/>
            </a:endParaRPr>
          </a:p>
        </p:txBody>
      </p:sp>
      <p:pic>
        <p:nvPicPr>
          <p:cNvPr id="4" name="Picture 4" descr="Boy Has A Question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1944216" cy="305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98" y="2902296"/>
            <a:ext cx="2717450" cy="175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947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88107"/>
            <a:ext cx="2713037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3955703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itchFamily="66" charset="0"/>
              </a:rPr>
              <a:t>No, she doesn’t. </a:t>
            </a:r>
          </a:p>
          <a:p>
            <a:r>
              <a:rPr lang="en-US" sz="4400" b="1" dirty="0">
                <a:latin typeface="Comic Sans MS" pitchFamily="66" charset="0"/>
              </a:rPr>
              <a:t>She likes football.</a:t>
            </a:r>
            <a:endParaRPr lang="el-GR" sz="4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0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284984"/>
            <a:ext cx="6172200" cy="165618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Let’s talk about likes and dislikes (ask and answer)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Year 4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300D5-EBAD-4570-AE3C-BEA4DE45590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2384425" cy="9740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628800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itchFamily="66" charset="0"/>
              </a:rPr>
              <a:t>Does she like tennis?</a:t>
            </a:r>
            <a:endParaRPr lang="el-GR" sz="4400" b="1" dirty="0">
              <a:latin typeface="Comic Sans MS" pitchFamily="66" charset="0"/>
            </a:endParaRPr>
          </a:p>
        </p:txBody>
      </p:sp>
      <p:pic>
        <p:nvPicPr>
          <p:cNvPr id="5" name="Picture 4" descr="Boy Has A Question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573016"/>
            <a:ext cx="1944216" cy="305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98241"/>
            <a:ext cx="17049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318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908720"/>
            <a:ext cx="3670300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4531767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itchFamily="66" charset="0"/>
              </a:rPr>
              <a:t>Yes, she does. </a:t>
            </a:r>
          </a:p>
          <a:p>
            <a:r>
              <a:rPr lang="en-US" sz="4400" b="1" dirty="0">
                <a:latin typeface="Comic Sans MS" pitchFamily="66" charset="0"/>
              </a:rPr>
              <a:t>She likes tennis</a:t>
            </a:r>
            <a:endParaRPr lang="el-GR" sz="4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2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84482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itchFamily="66" charset="0"/>
              </a:rPr>
              <a:t>Do they like volleyball?</a:t>
            </a:r>
            <a:endParaRPr lang="el-GR" sz="4400" b="1" dirty="0">
              <a:latin typeface="Comic Sans MS" pitchFamily="66" charset="0"/>
            </a:endParaRPr>
          </a:p>
        </p:txBody>
      </p:sp>
      <p:pic>
        <p:nvPicPr>
          <p:cNvPr id="4" name="Picture 4" descr="Boy Has A Question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778751"/>
            <a:ext cx="1944216" cy="305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14265"/>
            <a:ext cx="42005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422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692696"/>
            <a:ext cx="4151313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4675783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itchFamily="66" charset="0"/>
              </a:rPr>
              <a:t>Yes, they do. </a:t>
            </a:r>
          </a:p>
          <a:p>
            <a:r>
              <a:rPr lang="en-US" sz="4400" b="1" dirty="0">
                <a:latin typeface="Comic Sans MS" pitchFamily="66" charset="0"/>
              </a:rPr>
              <a:t>They like volleyball.</a:t>
            </a:r>
            <a:endParaRPr lang="el-GR" sz="4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77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155679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itchFamily="66" charset="0"/>
              </a:rPr>
              <a:t>Does he like tennis?</a:t>
            </a:r>
            <a:endParaRPr lang="el-GR" sz="4400" b="1" dirty="0">
              <a:latin typeface="Comic Sans MS" pitchFamily="66" charset="0"/>
            </a:endParaRPr>
          </a:p>
        </p:txBody>
      </p:sp>
      <p:pic>
        <p:nvPicPr>
          <p:cNvPr id="4" name="Picture 4" descr="Boy Has A Question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1944216" cy="305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68544"/>
            <a:ext cx="1302928" cy="137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28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155679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itchFamily="66" charset="0"/>
              </a:rPr>
              <a:t>Does he like tennis?</a:t>
            </a:r>
            <a:endParaRPr lang="el-GR" sz="4400" b="1" dirty="0">
              <a:latin typeface="Comic Sans MS" pitchFamily="66" charset="0"/>
            </a:endParaRPr>
          </a:p>
        </p:txBody>
      </p:sp>
      <p:pic>
        <p:nvPicPr>
          <p:cNvPr id="4" name="Picture 4" descr="Boy Has A Question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1944216" cy="305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68544"/>
            <a:ext cx="1302928" cy="137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28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>
            <a:normAutofit/>
          </a:bodyPr>
          <a:lstStyle/>
          <a:p>
            <a:r>
              <a:rPr lang="en-GB" sz="2800" dirty="0"/>
              <a:t>Let’s play! click on the link below to play the two games.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https://learnenglishkids.britishcouncil.org/grammar-practice/and-dont#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67744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73016"/>
            <a:ext cx="3162548" cy="299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65168" cy="3154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3573016"/>
            <a:ext cx="6984776" cy="3284984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GB" dirty="0">
                <a:solidFill>
                  <a:schemeClr val="tx2"/>
                </a:solidFill>
                <a:latin typeface="Comic Sans MS" pitchFamily="66" charset="0"/>
              </a:rPr>
              <a:t>Answer the questions in your notebook:</a:t>
            </a:r>
            <a:r>
              <a:rPr lang="el-GR" dirty="0">
                <a:solidFill>
                  <a:schemeClr val="tx2"/>
                </a:solidFill>
                <a:latin typeface="Comic Sans MS" pitchFamily="66" charset="0"/>
              </a:rPr>
              <a:t> «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To</a:t>
            </a:r>
            <a:r>
              <a:rPr lang="el-GR" dirty="0">
                <a:solidFill>
                  <a:srgbClr val="FF0000"/>
                </a:solidFill>
                <a:latin typeface="Comic Sans MS" pitchFamily="66" charset="0"/>
              </a:rPr>
              <a:t> σχολειό είναι εδώ </a:t>
            </a:r>
            <a:r>
              <a:rPr lang="el-GR" dirty="0">
                <a:solidFill>
                  <a:schemeClr val="tx2"/>
                </a:solidFill>
                <a:latin typeface="Comic Sans MS" pitchFamily="66" charset="0"/>
              </a:rPr>
              <a:t>»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  <a:p>
            <a:pPr marL="457200" indent="-457200">
              <a:buAutoNum type="alphaLcParenR"/>
            </a:pPr>
            <a:r>
              <a:rPr lang="en-US" sz="2000" dirty="0">
                <a:latin typeface="Comic Sans MS" pitchFamily="66" charset="0"/>
              </a:rPr>
              <a:t>How many children are there? </a:t>
            </a:r>
          </a:p>
          <a:p>
            <a:pPr marL="457200" indent="-457200">
              <a:buAutoNum type="alphaLcParenR"/>
            </a:pPr>
            <a:r>
              <a:rPr lang="en-US" sz="2000" dirty="0">
                <a:latin typeface="Comic Sans MS" pitchFamily="66" charset="0"/>
              </a:rPr>
              <a:t>Who are they? </a:t>
            </a:r>
          </a:p>
          <a:p>
            <a:pPr marL="457200" indent="-457200">
              <a:buAutoNum type="alphaLcParenR"/>
            </a:pPr>
            <a:r>
              <a:rPr lang="en-US" sz="2000" dirty="0">
                <a:latin typeface="Comic Sans MS" pitchFamily="66" charset="0"/>
              </a:rPr>
              <a:t>What animal can you see in the picture? </a:t>
            </a:r>
          </a:p>
          <a:p>
            <a:pPr marL="457200" indent="-457200">
              <a:buAutoNum type="alphaLcParenR"/>
            </a:pPr>
            <a:r>
              <a:rPr lang="en-US" sz="2000" dirty="0">
                <a:latin typeface="Comic Sans MS" pitchFamily="66" charset="0"/>
              </a:rPr>
              <a:t>Is the puppy naughty? </a:t>
            </a:r>
          </a:p>
          <a:p>
            <a:pPr marL="457200" indent="-457200">
              <a:buAutoNum type="alphaLcParenR"/>
            </a:pPr>
            <a:r>
              <a:rPr lang="en-US" sz="2000" dirty="0">
                <a:latin typeface="Comic Sans MS" pitchFamily="66" charset="0"/>
              </a:rPr>
              <a:t>Does the puppy like fish? </a:t>
            </a:r>
          </a:p>
          <a:p>
            <a:pPr marL="457200" indent="-457200">
              <a:buAutoNum type="alphaLcParenR"/>
            </a:pPr>
            <a:r>
              <a:rPr lang="en-US" sz="2000" dirty="0">
                <a:latin typeface="Comic Sans MS" pitchFamily="66" charset="0"/>
              </a:rPr>
              <a:t>What does the puppy like? </a:t>
            </a: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644598" y="116632"/>
          <a:ext cx="5159650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Bitmap Image" r:id="rId3" imgW="4657143" imgH="3019048" progId="PBrush">
                  <p:embed/>
                </p:oleObj>
              </mc:Choice>
              <mc:Fallback>
                <p:oleObj name="Bitmap Image" r:id="rId3" imgW="4657143" imgH="301904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598" y="116632"/>
                        <a:ext cx="5159650" cy="3312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35696" y="1196752"/>
            <a:ext cx="4824536" cy="5472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Write the answers in your notebook</a:t>
            </a:r>
            <a:r>
              <a:rPr lang="el-GR" sz="2000" dirty="0"/>
              <a:t> </a:t>
            </a:r>
            <a:r>
              <a:rPr lang="el-GR" sz="2000" dirty="0">
                <a:solidFill>
                  <a:schemeClr val="tx2">
                    <a:lumMod val="90000"/>
                  </a:schemeClr>
                </a:solidFill>
              </a:rPr>
              <a:t>«</a:t>
            </a:r>
            <a:r>
              <a:rPr lang="el-GR" sz="2000" dirty="0"/>
              <a:t> </a:t>
            </a:r>
            <a:r>
              <a:rPr lang="el-GR" sz="2000" dirty="0">
                <a:solidFill>
                  <a:srgbClr val="FF0000"/>
                </a:solidFill>
              </a:rPr>
              <a:t>το </a:t>
            </a:r>
            <a:r>
              <a:rPr lang="el-GR" sz="2000" dirty="0" err="1">
                <a:solidFill>
                  <a:srgbClr val="FF0000"/>
                </a:solidFill>
              </a:rPr>
              <a:t>σχολειο</a:t>
            </a:r>
            <a:r>
              <a:rPr lang="el-GR" sz="2000" dirty="0">
                <a:solidFill>
                  <a:srgbClr val="FF0000"/>
                </a:solidFill>
              </a:rPr>
              <a:t> </a:t>
            </a:r>
            <a:r>
              <a:rPr lang="el-GR" sz="2000" dirty="0" err="1">
                <a:solidFill>
                  <a:srgbClr val="FF0000"/>
                </a:solidFill>
              </a:rPr>
              <a:t>ειναι</a:t>
            </a:r>
            <a:r>
              <a:rPr lang="el-GR" sz="2000" dirty="0">
                <a:solidFill>
                  <a:srgbClr val="FF0000"/>
                </a:solidFill>
              </a:rPr>
              <a:t> </a:t>
            </a:r>
            <a:r>
              <a:rPr lang="el-GR" sz="2000" dirty="0" err="1">
                <a:solidFill>
                  <a:srgbClr val="FF0000"/>
                </a:solidFill>
              </a:rPr>
              <a:t>εδω</a:t>
            </a:r>
            <a:r>
              <a:rPr lang="el-GR" sz="2000" dirty="0">
                <a:solidFill>
                  <a:srgbClr val="FF0000"/>
                </a:solidFill>
              </a:rPr>
              <a:t> »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1268760"/>
            <a:ext cx="468052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Library of you made it clip art download png files ▻▻▻ Clipart ...">
            <a:extLst>
              <a:ext uri="{FF2B5EF4-FFF2-40B4-BE49-F238E27FC236}">
                <a16:creationId xmlns:a16="http://schemas.microsoft.com/office/drawing/2014/main" id="{D2E6B9BB-0516-4969-973D-AA9DE5185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8"/>
          <a:stretch>
            <a:fillRect/>
          </a:stretch>
        </p:blipFill>
        <p:spPr bwMode="auto">
          <a:xfrm>
            <a:off x="576263" y="1412875"/>
            <a:ext cx="79914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A814B6-0C43-407F-929C-1195D461B1E4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209" y="4456813"/>
            <a:ext cx="2381582" cy="9716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remember this...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Does he/she like…? Yes, he/she does. No, he/she doesn’t. </a:t>
            </a:r>
          </a:p>
          <a:p>
            <a:r>
              <a:rPr lang="en-US" sz="3200" dirty="0"/>
              <a:t>Do they like ….? Yes, they do. No, they don’t.</a:t>
            </a:r>
          </a:p>
          <a:p>
            <a:r>
              <a:rPr lang="en-US" sz="3200" dirty="0"/>
              <a:t>Do you like…? Yes, I do/No, I don’t. </a:t>
            </a:r>
          </a:p>
          <a:p>
            <a:r>
              <a:rPr lang="en-US" sz="3200" dirty="0"/>
              <a:t>I like…, I don’t like… </a:t>
            </a:r>
          </a:p>
          <a:p>
            <a:r>
              <a:rPr lang="en-US" sz="3200" dirty="0"/>
              <a:t>He / She likes … / He / She doesn’t like…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66E31-78A5-416C-BD55-B156A770413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74638"/>
            <a:ext cx="2384425" cy="9740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...this: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233665" cy="523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93FF55-BC49-4E14-B908-436F7388E5C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74638"/>
            <a:ext cx="2384425" cy="9740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this: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28800"/>
            <a:ext cx="6156414" cy="434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Let’s practice...</a:t>
            </a:r>
            <a:endParaRPr lang="en-US" sz="6000" dirty="0"/>
          </a:p>
        </p:txBody>
      </p:sp>
      <p:pic>
        <p:nvPicPr>
          <p:cNvPr id="25601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7467600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148" y="4645025"/>
            <a:ext cx="8318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itchFamily="66" charset="0"/>
              </a:rPr>
              <a:t>She </a:t>
            </a:r>
            <a:r>
              <a:rPr lang="en-US" sz="5400" u="sng" dirty="0">
                <a:latin typeface="Comic Sans MS" pitchFamily="66" charset="0"/>
              </a:rPr>
              <a:t>			</a:t>
            </a:r>
            <a:r>
              <a:rPr lang="en-US" sz="5400" dirty="0">
                <a:latin typeface="Comic Sans MS" pitchFamily="66" charset="0"/>
              </a:rPr>
              <a:t> hamburgers.</a:t>
            </a:r>
            <a:endParaRPr lang="el-GR" sz="5400" dirty="0">
              <a:latin typeface="Comic Sans MS" pitchFamily="66" charset="0"/>
            </a:endParaRPr>
          </a:p>
        </p:txBody>
      </p:sp>
      <p:pic>
        <p:nvPicPr>
          <p:cNvPr id="1028" name="Picture 4" descr="Hamburger Bubble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479"/>
            <a:ext cx="3476998" cy="249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ddle Aged Woman Brown Hair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10630"/>
            <a:ext cx="27146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1991" y="4645025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likes</a:t>
            </a:r>
          </a:p>
        </p:txBody>
      </p:sp>
    </p:spTree>
    <p:extLst>
      <p:ext uri="{BB962C8B-B14F-4D97-AF65-F5344CB8AC3E}">
        <p14:creationId xmlns:p14="http://schemas.microsoft.com/office/powerpoint/2010/main" val="293531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645025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itchFamily="66" charset="0"/>
              </a:rPr>
              <a:t> </a:t>
            </a:r>
          </a:p>
          <a:p>
            <a:r>
              <a:rPr lang="en-US" sz="5400" dirty="0">
                <a:latin typeface="Comic Sans MS" pitchFamily="66" charset="0"/>
              </a:rPr>
              <a:t>He   </a:t>
            </a:r>
            <a:r>
              <a:rPr lang="en-US" sz="5400" u="sng" dirty="0">
                <a:latin typeface="Comic Sans MS" pitchFamily="66" charset="0"/>
              </a:rPr>
              <a:t>			</a:t>
            </a:r>
            <a:r>
              <a:rPr lang="en-US" sz="5400" dirty="0">
                <a:latin typeface="Comic Sans MS" pitchFamily="66" charset="0"/>
              </a:rPr>
              <a:t>        lemonade. </a:t>
            </a:r>
            <a:endParaRPr lang="el-GR" sz="5400" dirty="0">
              <a:latin typeface="Comic Sans MS" pitchFamily="66" charset="0"/>
            </a:endParaRPr>
          </a:p>
        </p:txBody>
      </p:sp>
      <p:pic>
        <p:nvPicPr>
          <p:cNvPr id="4100" name="Picture 4" descr="Lemonade Glass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2361086" cy="219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4645025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doesn’t like</a:t>
            </a:r>
          </a:p>
        </p:txBody>
      </p:sp>
      <p:pic>
        <p:nvPicPr>
          <p:cNvPr id="7" name="Picture 2" descr="Boy Face Sad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759"/>
            <a:ext cx="288032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39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dy Face Cartoon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3456384" cy="303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urkey Platter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16409"/>
            <a:ext cx="28575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148" y="4645025"/>
            <a:ext cx="8318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itchFamily="66" charset="0"/>
              </a:rPr>
              <a:t>She </a:t>
            </a:r>
            <a:r>
              <a:rPr lang="en-US" sz="5400" u="sng" dirty="0">
                <a:latin typeface="Comic Sans MS" pitchFamily="66" charset="0"/>
              </a:rPr>
              <a:t>			</a:t>
            </a:r>
            <a:r>
              <a:rPr lang="en-US" sz="5400" dirty="0">
                <a:latin typeface="Comic Sans MS" pitchFamily="66" charset="0"/>
              </a:rPr>
              <a:t> chicken.</a:t>
            </a:r>
            <a:endParaRPr lang="el-GR" sz="5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1991" y="4645025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likes</a:t>
            </a:r>
          </a:p>
        </p:txBody>
      </p:sp>
    </p:spTree>
    <p:extLst>
      <p:ext uri="{BB962C8B-B14F-4D97-AF65-F5344CB8AC3E}">
        <p14:creationId xmlns:p14="http://schemas.microsoft.com/office/powerpoint/2010/main" val="7675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2648</TotalTime>
  <Words>391</Words>
  <Application>Microsoft Office PowerPoint</Application>
  <PresentationFormat>On-screen Show (4:3)</PresentationFormat>
  <Paragraphs>72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Century Schoolbook</vt:lpstr>
      <vt:lpstr>Comic Sans MS</vt:lpstr>
      <vt:lpstr>Wingdings</vt:lpstr>
      <vt:lpstr>Wingdings 2</vt:lpstr>
      <vt:lpstr>Oriel</vt:lpstr>
      <vt:lpstr>Bitmap Image</vt:lpstr>
      <vt:lpstr>ENGLISH- 4th Grade 4-8/5/2020</vt:lpstr>
      <vt:lpstr>Let’s talk about likes and dislikes (ask and answer) </vt:lpstr>
      <vt:lpstr>Let’s remember this...</vt:lpstr>
      <vt:lpstr>...this:</vt:lpstr>
      <vt:lpstr>And this:</vt:lpstr>
      <vt:lpstr>Let’s practice...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practice more...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play! click on the link below to play the two games.</vt:lpstr>
      <vt:lpstr>PowerPoint Presentation</vt:lpstr>
      <vt:lpstr>Write the answers in your notebook « το σχολειο ειναι εδω »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about likes and dislikes (ask and answer)</dc:title>
  <dc:creator>Dr. Stelio Vouniotis</dc:creator>
  <cp:lastModifiedBy>Yiola Palatou</cp:lastModifiedBy>
  <cp:revision>40</cp:revision>
  <dcterms:created xsi:type="dcterms:W3CDTF">2020-04-25T22:00:37Z</dcterms:created>
  <dcterms:modified xsi:type="dcterms:W3CDTF">2020-05-02T07:05:16Z</dcterms:modified>
</cp:coreProperties>
</file>