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7"/>
  </p:handoutMasterIdLst>
  <p:sldIdLst>
    <p:sldId id="269" r:id="rId2"/>
    <p:sldId id="270" r:id="rId3"/>
    <p:sldId id="273" r:id="rId4"/>
    <p:sldId id="271" r:id="rId5"/>
    <p:sldId id="272" r:id="rId6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9" autoAdjust="0"/>
    <p:restoredTop sz="70631" autoAdjust="0"/>
  </p:normalViewPr>
  <p:slideViewPr>
    <p:cSldViewPr snapToGrid="0">
      <p:cViewPr>
        <p:scale>
          <a:sx n="74" d="100"/>
          <a:sy n="74" d="100"/>
        </p:scale>
        <p:origin x="-57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3CCD8-5276-425F-967D-4E54562DD19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470AB-7960-47A9-B57A-61B28D8C7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464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68C7254-F700-4353-A06D-8C5F3EE6C65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BFEE6D-9C7C-468C-97CD-FAE0E4832BF3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7254-F700-4353-A06D-8C5F3EE6C65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EE6D-9C7C-468C-97CD-FAE0E4832B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7254-F700-4353-A06D-8C5F3EE6C65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EE6D-9C7C-468C-97CD-FAE0E4832B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7254-F700-4353-A06D-8C5F3EE6C65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EE6D-9C7C-468C-97CD-FAE0E4832B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7254-F700-4353-A06D-8C5F3EE6C65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EE6D-9C7C-468C-97CD-FAE0E4832B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7254-F700-4353-A06D-8C5F3EE6C65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EE6D-9C7C-468C-97CD-FAE0E4832BF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7254-F700-4353-A06D-8C5F3EE6C65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EE6D-9C7C-468C-97CD-FAE0E4832B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7254-F700-4353-A06D-8C5F3EE6C65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EE6D-9C7C-468C-97CD-FAE0E4832B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7254-F700-4353-A06D-8C5F3EE6C65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EE6D-9C7C-468C-97CD-FAE0E4832B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7254-F700-4353-A06D-8C5F3EE6C65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EE6D-9C7C-468C-97CD-FAE0E4832BF3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7254-F700-4353-A06D-8C5F3EE6C65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EE6D-9C7C-468C-97CD-FAE0E4832B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7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68C7254-F700-4353-A06D-8C5F3EE6C65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BFEE6D-9C7C-468C-97CD-FAE0E4832BF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safeyoutube.net/w/dsKA" TargetMode="External"/><Relationship Id="rId7" Type="http://schemas.openxmlformats.org/officeDocument/2006/relationships/image" Target="../media/image6.jpeg"/><Relationship Id="rId12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http://dim-makedonitissa3-lef.schools.ac.cy/theme/school-theme5/images/logo-makedonitissa3.jpg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714" y="5407981"/>
            <a:ext cx="3193960" cy="881393"/>
          </a:xfrm>
        </p:spPr>
        <p:txBody>
          <a:bodyPr>
            <a:normAutofit fontScale="85000" lnSpcReduction="20000"/>
          </a:bodyPr>
          <a:lstStyle/>
          <a:p>
            <a:r>
              <a:rPr lang="el-GR" sz="1500" b="1" dirty="0">
                <a:latin typeface="Arial" panose="020B0604020202020204" pitchFamily="34" charset="0"/>
                <a:cs typeface="Arial" panose="020B0604020202020204" pitchFamily="34" charset="0"/>
              </a:rPr>
              <a:t>Βιβλίο </a:t>
            </a:r>
            <a:r>
              <a:rPr lang="el-G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Μαθητή:</a:t>
            </a:r>
            <a:endParaRPr lang="el-G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l-GR" sz="1500" b="1" dirty="0">
                <a:latin typeface="Arial" panose="020B0604020202020204" pitchFamily="34" charset="0"/>
                <a:cs typeface="Arial" panose="020B0604020202020204" pitchFamily="34" charset="0"/>
              </a:rPr>
              <a:t>Κείμενο σ.68-69</a:t>
            </a:r>
          </a:p>
          <a:p>
            <a:pPr marL="1257300" lvl="2" indent="-342900">
              <a:buFont typeface="+mj-lt"/>
              <a:buAutoNum type="arabicPeriod"/>
            </a:pPr>
            <a:r>
              <a:rPr lang="el-GR" sz="1500" b="1" dirty="0">
                <a:latin typeface="Arial" panose="020B0604020202020204" pitchFamily="34" charset="0"/>
                <a:cs typeface="Arial" panose="020B0604020202020204" pitchFamily="34" charset="0"/>
              </a:rPr>
              <a:t>Ασκήσεις 2-3 σ.70</a:t>
            </a:r>
          </a:p>
          <a:p>
            <a:pPr marL="1257300" lvl="2" indent="-342900">
              <a:buFont typeface="+mj-lt"/>
              <a:buAutoNum type="arabicPeriod"/>
            </a:pPr>
            <a:r>
              <a:rPr lang="el-G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Ασκήσεις 4 &amp; 7 </a:t>
            </a:r>
            <a:r>
              <a:rPr lang="el-G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σ.71</a:t>
            </a:r>
            <a:endParaRPr lang="el-G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l-GR" sz="1100" dirty="0"/>
          </a:p>
          <a:p>
            <a:pPr marL="914400" lvl="2" indent="0" algn="ctr">
              <a:buNone/>
            </a:pPr>
            <a:endParaRPr lang="el-GR" sz="11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23" y="5675213"/>
            <a:ext cx="593104" cy="812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631063" y="330743"/>
            <a:ext cx="5782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Παιδιά μας παρακολουθήστε το κουκλοθέατρο στον ακόλουθο σύνδεσμο την </a:t>
            </a:r>
            <a:r>
              <a:rPr lang="el-GR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Κυριακή 10/5 </a:t>
            </a:r>
            <a:r>
              <a:rPr lang="el-GR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για να προετοιμαστείτε για το μάθημα μας της Δευτέρας.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146993" y="1139610"/>
            <a:ext cx="4533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safeYouTube.net/w/dsKA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Maria-Christina Dell\Desktop\IMG_01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266" y="1629855"/>
            <a:ext cx="4037175" cy="486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ria-Christina Dell\Desktop\IMG_015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441" y="1629855"/>
            <a:ext cx="4028908" cy="486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7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42" y="3063321"/>
            <a:ext cx="436562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21" descr="Image result for blue pencil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25" y="3878029"/>
            <a:ext cx="37147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9" descr="Image result for yellow pencil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" y="3452255"/>
            <a:ext cx="350993" cy="14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532714" y="1536080"/>
            <a:ext cx="291821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 Light" pitchFamily="34" charset="0"/>
                <a:ea typeface="Calibri" pitchFamily="34" charset="0"/>
                <a:cs typeface="Segoe UI Light" pitchFamily="34" charset="0"/>
              </a:rPr>
              <a:t> </a:t>
            </a:r>
            <a:r>
              <a:rPr kumimoji="0" lang="el-GR" altLang="en-US" sz="16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Ακολούθως διάβασε με προσοχή το κείμενο και υπογράμμισε με:</a:t>
            </a:r>
            <a:endParaRPr kumimoji="0" lang="en-GB" altLang="en-US" sz="16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778366" y="2595048"/>
            <a:ext cx="306240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 Light" pitchFamily="34" charset="0"/>
                <a:ea typeface="Calibri" pitchFamily="34" charset="0"/>
                <a:cs typeface="Segoe UI Light" pitchFamily="34" charset="0"/>
              </a:rPr>
              <a:t> τον τίτλο της ιστορίας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n-US" sz="1200" b="1" i="1" dirty="0">
              <a:latin typeface="Segoe UI Light" pitchFamily="34" charset="0"/>
              <a:ea typeface="Calibri" pitchFamily="34" charset="0"/>
              <a:cs typeface="Segoe UI Light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 Light" pitchFamily="34" charset="0"/>
                <a:ea typeface="Calibri" pitchFamily="34" charset="0"/>
                <a:cs typeface="Segoe UI Light" pitchFamily="34" charset="0"/>
              </a:rPr>
              <a:t>τον χώρο που διαδραματίζεται η ιστορία.</a:t>
            </a:r>
            <a:r>
              <a:rPr kumimoji="0" lang="el-GR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576525" y="3333897"/>
            <a:ext cx="326600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 Light" pitchFamily="34" charset="0"/>
                <a:ea typeface="Calibri" pitchFamily="34" charset="0"/>
                <a:cs typeface="Segoe UI Light" pitchFamily="34" charset="0"/>
              </a:rPr>
              <a:t> </a:t>
            </a:r>
            <a:r>
              <a:rPr kumimoji="0" lang="el-GR" alt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 Light" pitchFamily="34" charset="0"/>
                <a:ea typeface="Calibri" pitchFamily="34" charset="0"/>
                <a:cs typeface="Segoe UI Light" pitchFamily="34" charset="0"/>
              </a:rPr>
              <a:t>τους</a:t>
            </a:r>
            <a:r>
              <a:rPr kumimoji="0" lang="el-GR" altLang="en-US" sz="1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 Light" pitchFamily="34" charset="0"/>
                <a:ea typeface="Calibri" pitchFamily="34" charset="0"/>
                <a:cs typeface="Segoe UI Light" pitchFamily="34" charset="0"/>
              </a:rPr>
              <a:t> ήρωες και </a:t>
            </a:r>
            <a:r>
              <a:rPr kumimoji="0" lang="el-GR" alt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 Light" pitchFamily="34" charset="0"/>
                <a:ea typeface="Calibri" pitchFamily="34" charset="0"/>
                <a:cs typeface="Segoe UI Light" pitchFamily="34" charset="0"/>
              </a:rPr>
              <a:t>το πρόβλημα που αντιμετωπίζουν οι ήρωες της ιστορίας.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861094" y="3749397"/>
            <a:ext cx="269686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 Light" pitchFamily="34" charset="0"/>
                <a:ea typeface="Calibri" pitchFamily="34" charset="0"/>
                <a:cs typeface="Segoe UI Light" pitchFamily="34" charset="0"/>
              </a:rPr>
              <a:t> 2 λόγους για τους οποίους οι άνθρωποι πρέπει να κάνουν ανακύκλωση χαρτιού.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 Light" pitchFamily="34" charset="0"/>
                <a:ea typeface="Calibri" pitchFamily="34" charset="0"/>
                <a:cs typeface="Segoe UI Light" pitchFamily="34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n-US" sz="1200" b="1" i="1" dirty="0">
              <a:latin typeface="Segoe UI Light" pitchFamily="34" charset="0"/>
              <a:ea typeface="Calibri" pitchFamily="34" charset="0"/>
              <a:cs typeface="Segoe UI Light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n-US" sz="1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ea typeface="Calibri" pitchFamily="34" charset="0"/>
                <a:cs typeface="Segoe UI Light" pitchFamily="34" charset="0"/>
              </a:rPr>
              <a:t>Τώρα με βάση όσα υπογραμμίσαμε </a:t>
            </a:r>
            <a:r>
              <a:rPr kumimoji="0" lang="el-GR" altLang="en-US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ea typeface="Calibri" pitchFamily="34" charset="0"/>
                <a:cs typeface="Segoe UI Light" pitchFamily="34" charset="0"/>
              </a:rPr>
              <a:t>συμπλήρωσε τις εργασίες </a:t>
            </a:r>
            <a:endParaRPr kumimoji="0" lang="en-GB" altLang="en-US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3" y="2680773"/>
            <a:ext cx="43338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 descr="http://dim-makedonitissa3-lef.schools.ac.cy/theme/school-theme5/images/logo-makedonitissa3.jpg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2" y="-50425"/>
            <a:ext cx="21478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75" y="6289374"/>
            <a:ext cx="20621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413676" y="0"/>
            <a:ext cx="343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Βδομάδα: 11/5 – 15/5/20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7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232127"/>
              </p:ext>
            </p:extLst>
          </p:nvPr>
        </p:nvGraphicFramePr>
        <p:xfrm>
          <a:off x="107323" y="2795679"/>
          <a:ext cx="6001556" cy="34515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75845"/>
                <a:gridCol w="1389633"/>
                <a:gridCol w="1710319"/>
                <a:gridCol w="1725759"/>
              </a:tblGrid>
              <a:tr h="785191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Ενεστώτας ενεργητικής φωνής </a:t>
                      </a:r>
                      <a:r>
                        <a:rPr kumimoji="0" lang="el-G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(ΤΙ ΚΑΝΩ;)</a:t>
                      </a: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43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Εγώ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FF0000"/>
                          </a:solidFill>
                          <a:effectLst/>
                          <a:latin typeface="Segoe Print"/>
                          <a:ea typeface="Times New Roman"/>
                        </a:rPr>
                        <a:t>τεντώνω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ενημερώνω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ανακυκλώνω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3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Εσύ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FF0000"/>
                          </a:solidFill>
                          <a:effectLst/>
                          <a:latin typeface="Segoe Print"/>
                          <a:ea typeface="Times New Roman"/>
                        </a:rPr>
                        <a:t> </a:t>
                      </a:r>
                      <a:r>
                        <a:rPr lang="el-GR" sz="1200" b="1" dirty="0" smtClean="0">
                          <a:solidFill>
                            <a:srgbClr val="FF0000"/>
                          </a:solidFill>
                          <a:effectLst/>
                          <a:latin typeface="Segoe Print"/>
                          <a:ea typeface="Times New Roman"/>
                        </a:rPr>
                        <a:t>τεντώνεις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3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Αυτός-ή-ό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FF0000"/>
                          </a:solidFill>
                          <a:effectLst/>
                          <a:latin typeface="Segoe Print"/>
                          <a:ea typeface="Times New Roman"/>
                        </a:rPr>
                        <a:t> </a:t>
                      </a:r>
                      <a:r>
                        <a:rPr lang="el-GR" sz="1200" b="1" dirty="0" smtClean="0">
                          <a:solidFill>
                            <a:srgbClr val="FF0000"/>
                          </a:solidFill>
                          <a:effectLst/>
                          <a:latin typeface="Segoe Print"/>
                          <a:ea typeface="Times New Roman"/>
                        </a:rPr>
                        <a:t>τεντώνει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Segoe Print"/>
                          <a:ea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3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Εμείς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FF0000"/>
                          </a:solidFill>
                          <a:effectLst/>
                          <a:latin typeface="Segoe Print"/>
                          <a:ea typeface="Times New Roman"/>
                        </a:rPr>
                        <a:t> </a:t>
                      </a:r>
                      <a:r>
                        <a:rPr lang="el-GR" sz="1200" b="1" dirty="0" smtClean="0">
                          <a:solidFill>
                            <a:srgbClr val="FF0000"/>
                          </a:solidFill>
                          <a:effectLst/>
                          <a:latin typeface="Segoe Print"/>
                          <a:ea typeface="Times New Roman"/>
                        </a:rPr>
                        <a:t>τεντώνουμε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Segoe Print"/>
                          <a:ea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3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Εσείς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FF0000"/>
                          </a:solidFill>
                          <a:effectLst/>
                          <a:latin typeface="Segoe Print"/>
                          <a:ea typeface="Times New Roman"/>
                        </a:rPr>
                        <a:t> </a:t>
                      </a:r>
                      <a:r>
                        <a:rPr lang="el-GR" sz="1200" b="1" dirty="0" smtClean="0">
                          <a:solidFill>
                            <a:srgbClr val="FF0000"/>
                          </a:solidFill>
                          <a:effectLst/>
                          <a:latin typeface="Segoe Print"/>
                          <a:ea typeface="Times New Roman"/>
                        </a:rPr>
                        <a:t>τεντώνετε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Segoe Print"/>
                          <a:ea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3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Αυτοί –ές-ά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FF0000"/>
                          </a:solidFill>
                          <a:effectLst/>
                          <a:latin typeface="Segoe Print"/>
                          <a:ea typeface="Times New Roman"/>
                        </a:rPr>
                        <a:t> </a:t>
                      </a:r>
                      <a:r>
                        <a:rPr lang="el-GR" sz="1200" b="1" dirty="0" smtClean="0">
                          <a:solidFill>
                            <a:srgbClr val="FF0000"/>
                          </a:solidFill>
                          <a:effectLst/>
                          <a:latin typeface="Segoe Print"/>
                          <a:ea typeface="Times New Roman"/>
                        </a:rPr>
                        <a:t>τεντώνουν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Segoe Print"/>
                          <a:ea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Segoe Print"/>
                          <a:ea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956144"/>
              </p:ext>
            </p:extLst>
          </p:nvPr>
        </p:nvGraphicFramePr>
        <p:xfrm>
          <a:off x="6096000" y="2795680"/>
          <a:ext cx="5997263" cy="34994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75003"/>
                <a:gridCol w="1388641"/>
                <a:gridCol w="1709095"/>
                <a:gridCol w="1724524"/>
              </a:tblGrid>
              <a:tr h="475554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Ενεστώτας παθητικής </a:t>
                      </a:r>
                      <a:r>
                        <a:rPr lang="el-GR" sz="18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φωνής </a:t>
                      </a:r>
                      <a:r>
                        <a:rPr lang="el-GR" sz="1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(ΤΙ ΠΑΘΑΙΝΩ)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039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Εγώ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FF0000"/>
                          </a:solidFill>
                          <a:effectLst/>
                          <a:latin typeface="Segoe Print"/>
                          <a:ea typeface="Times New Roman"/>
                        </a:rPr>
                        <a:t>τεντώνομαι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ενημερώνομαι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ανακυκλώνομαι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9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Εσύ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FF0000"/>
                          </a:solidFill>
                          <a:effectLst/>
                          <a:latin typeface="Segoe Print"/>
                          <a:ea typeface="Times New Roman"/>
                        </a:rPr>
                        <a:t>τεντώνεσαι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9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Αυτός-ή-ό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FF0000"/>
                          </a:solidFill>
                          <a:effectLst/>
                          <a:latin typeface="Segoe Print"/>
                          <a:ea typeface="Times New Roman"/>
                        </a:rPr>
                        <a:t>τεντώνεται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9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Εμείς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FF0000"/>
                          </a:solidFill>
                          <a:effectLst/>
                          <a:latin typeface="Segoe Print"/>
                          <a:ea typeface="Times New Roman"/>
                        </a:rPr>
                        <a:t>τεντωνόμαστε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9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Εσείς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FF0000"/>
                          </a:solidFill>
                          <a:effectLst/>
                          <a:latin typeface="Segoe Print"/>
                          <a:ea typeface="Times New Roman"/>
                        </a:rPr>
                        <a:t>τεντώνεστε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9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Αυτοί –ές-ά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FF0000"/>
                          </a:solidFill>
                          <a:effectLst/>
                          <a:latin typeface="Segoe Print"/>
                          <a:ea typeface="Times New Roman"/>
                        </a:rPr>
                        <a:t>τεντώνονται 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>
                          <a:effectLst/>
                          <a:latin typeface="Segoe Print"/>
                          <a:ea typeface="Times New Roman"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Segoe Print"/>
                          <a:ea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scan0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52" y="501829"/>
            <a:ext cx="40481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563308" y="607543"/>
            <a:ext cx="5486400" cy="1600200"/>
          </a:xfrm>
          <a:prstGeom prst="rect">
            <a:avLst/>
          </a:prstGeom>
          <a:solidFill>
            <a:srgbClr val="FFFFFF"/>
          </a:solidFill>
          <a:ln w="57150">
            <a:solidFill>
              <a:srgbClr val="FF6600"/>
            </a:solidFill>
            <a:prstDash val="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400" b="0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Τα ρήματα που τελειώνουν σε </a:t>
            </a:r>
            <a:r>
              <a:rPr kumimoji="0" lang="el-GR" altLang="en-US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-ώνω-</a:t>
            </a:r>
            <a:r>
              <a:rPr kumimoji="0" lang="el-GR" altLang="en-US" sz="1400" b="0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γράφονται με δύο </a:t>
            </a:r>
            <a:r>
              <a:rPr kumimoji="0" lang="el-GR" altLang="en-US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ω</a:t>
            </a:r>
            <a:r>
              <a:rPr kumimoji="0" lang="el-GR" altLang="en-US" sz="1400" b="0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l-GR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400" b="0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Το </a:t>
            </a:r>
            <a:r>
              <a:rPr kumimoji="0" lang="el-GR" altLang="en-US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ω</a:t>
            </a:r>
            <a:r>
              <a:rPr kumimoji="0" lang="el-GR" altLang="en-US" sz="1400" b="0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ταξιδεύει σε όλες τις λέξεις της ίδιας οικογένειας.</a:t>
            </a:r>
            <a:endParaRPr kumimoji="0" lang="el-GR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400" b="0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Ανακυκλ</a:t>
            </a:r>
            <a:r>
              <a:rPr kumimoji="0" lang="el-GR" altLang="en-US" sz="1400" b="0" i="0" u="sng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ώ</a:t>
            </a:r>
            <a:r>
              <a:rPr kumimoji="0" lang="el-GR" altLang="en-US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νω</a:t>
            </a:r>
            <a:endParaRPr kumimoji="0" lang="el-GR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400" b="0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Ανακύκλ</a:t>
            </a:r>
            <a:r>
              <a:rPr kumimoji="0" lang="el-GR" altLang="en-US" sz="1400" b="0" i="0" u="sng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ω</a:t>
            </a:r>
            <a:r>
              <a:rPr kumimoji="0" lang="el-GR" altLang="en-US" sz="1400" b="0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ση</a:t>
            </a:r>
            <a:endParaRPr kumimoji="0" lang="el-GR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400" b="0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Ανακυκλ</a:t>
            </a:r>
            <a:r>
              <a:rPr kumimoji="0" lang="el-GR" altLang="en-US" sz="1400" b="0" i="0" u="sng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ω</a:t>
            </a:r>
            <a:r>
              <a:rPr kumimoji="0" lang="el-GR" altLang="en-US" sz="1400" b="0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μένο</a:t>
            </a:r>
            <a:endParaRPr kumimoji="0" lang="el-GR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949293"/>
            <a:ext cx="9813905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l-GR" alt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Κλίνω τα ρήματα της ενεργητικής φωνής και παθητικής φωνής στον Ενεστώτα. Προσέχω το παράδειγμα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566" y="-280227"/>
            <a:ext cx="2195513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313288" y="588791"/>
            <a:ext cx="3576034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l-GR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Τετράδιο 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Εργασιών: 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Άσκηση </a:t>
            </a:r>
            <a:r>
              <a:rPr lang="el-GR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1,2,3 σ.49</a:t>
            </a:r>
          </a:p>
        </p:txBody>
      </p:sp>
    </p:spTree>
    <p:extLst>
      <p:ext uri="{BB962C8B-B14F-4D97-AF65-F5344CB8AC3E}">
        <p14:creationId xmlns:p14="http://schemas.microsoft.com/office/powerpoint/2010/main" val="16215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>
            <a:spLocks noChangeArrowheads="1"/>
          </p:cNvSpPr>
          <p:nvPr/>
        </p:nvSpPr>
        <p:spPr bwMode="auto">
          <a:xfrm>
            <a:off x="448232" y="309764"/>
            <a:ext cx="5647767" cy="1552575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l-GR" altLang="en-US" sz="1400" u="sng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Η ορθογραφία σε ορισμένα ρήματα.</a:t>
            </a:r>
            <a:endParaRPr lang="en-GB" alt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Τα ρήματα που τελειώνουν σε –</a:t>
            </a:r>
            <a:r>
              <a:rPr lang="el-GR" altLang="en-US" sz="1400" b="1" dirty="0" err="1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ίζω</a:t>
            </a: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, γράφονται με –</a:t>
            </a:r>
            <a:r>
              <a:rPr lang="el-GR" altLang="en-US" sz="1400" b="1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ι</a:t>
            </a: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n-US" sz="1400" u="sng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γιώτα</a:t>
            </a: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GB" alt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π.χ. τριγυρ</a:t>
            </a:r>
            <a:r>
              <a:rPr lang="el-GR" altLang="en-US" sz="1400" b="1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ί</a:t>
            </a: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ζω, ποτ</a:t>
            </a:r>
            <a:r>
              <a:rPr lang="el-GR" altLang="en-US" sz="1400" b="1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ί</a:t>
            </a: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ζω, ζωγραφ</a:t>
            </a:r>
            <a:r>
              <a:rPr lang="el-GR" altLang="en-US" sz="1400" b="1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ί</a:t>
            </a: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ζω, καθαρ</a:t>
            </a:r>
            <a:r>
              <a:rPr lang="el-GR" altLang="en-US" sz="1400" b="1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ί</a:t>
            </a: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ζω, ξυρ</a:t>
            </a:r>
            <a:r>
              <a:rPr lang="el-GR" altLang="en-US" sz="1400" b="1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ί</a:t>
            </a: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ζω, μαυρ</a:t>
            </a:r>
            <a:r>
              <a:rPr lang="el-GR" altLang="en-US" sz="1400" b="1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ί</a:t>
            </a: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ζω κλπ.</a:t>
            </a:r>
            <a:endParaRPr lang="en-GB" alt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n-US" sz="1400" b="1" u="sng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ΠΡΟΣΟΧΗ</a:t>
            </a: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: Εξαιρούνται τα δαν</a:t>
            </a:r>
            <a:r>
              <a:rPr lang="el-GR" altLang="en-US" sz="1400" b="1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εί</a:t>
            </a: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ζω, δακρ</a:t>
            </a:r>
            <a:r>
              <a:rPr lang="el-GR" altLang="en-US" sz="1400" b="1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ύ</a:t>
            </a: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ζω, αθρ</a:t>
            </a:r>
            <a:r>
              <a:rPr lang="el-GR" altLang="en-US" sz="1400" b="1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οί</a:t>
            </a: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ζω, πρ</a:t>
            </a:r>
            <a:r>
              <a:rPr lang="el-GR" altLang="en-US" sz="1400" b="1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ή</a:t>
            </a: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ζω κ.α. </a:t>
            </a:r>
            <a:endParaRPr lang="en-GB" alt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6095999" y="5032420"/>
            <a:ext cx="5647767" cy="1552575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el-GR" altLang="en-US" sz="1400" u="sng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Το ταξίδι της ορθογραφίας</a:t>
            </a:r>
            <a:endParaRPr lang="en-GB" alt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Η  ορθογραφία μιας λέξης, τις περισσότερες φορές, ταξιδεύει με όλη την </a:t>
            </a:r>
            <a:r>
              <a:rPr lang="el-GR" altLang="en-US" sz="1400" b="1" dirty="0">
                <a:solidFill>
                  <a:srgbClr val="FF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οικογένειά</a:t>
            </a: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της.</a:t>
            </a:r>
            <a:endParaRPr lang="en-GB" alt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π.χ. ζωγραφ</a:t>
            </a:r>
            <a:r>
              <a:rPr lang="el-GR" altLang="en-US" sz="1400" b="1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ί</a:t>
            </a: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ζω, ζωγραφ</a:t>
            </a:r>
            <a:r>
              <a:rPr lang="el-GR" altLang="en-US" sz="1400" b="1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ι</a:t>
            </a: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ά, ζωγραφ</a:t>
            </a:r>
            <a:r>
              <a:rPr lang="el-GR" altLang="en-US" sz="1400" b="1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ι</a:t>
            </a: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στός, ζωγραφ</a:t>
            </a:r>
            <a:r>
              <a:rPr lang="el-GR" altLang="en-US" sz="1400" b="1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ι</a:t>
            </a: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σμένος</a:t>
            </a: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       δαν</a:t>
            </a:r>
            <a:r>
              <a:rPr lang="el-GR" altLang="en-US" sz="1400" b="1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εί</a:t>
            </a: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ζω, δαν</a:t>
            </a:r>
            <a:r>
              <a:rPr lang="el-GR" altLang="en-US" sz="1400" b="1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ει</a:t>
            </a: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κός, δάν</a:t>
            </a:r>
            <a:r>
              <a:rPr lang="el-GR" altLang="en-US" sz="1400" b="1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ει</a:t>
            </a: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ο, δαν</a:t>
            </a:r>
            <a:r>
              <a:rPr lang="el-GR" altLang="en-US" sz="1400" b="1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ει</a:t>
            </a:r>
            <a:r>
              <a:rPr lang="el-GR" altLang="en-US" sz="1400" dirty="0">
                <a:solidFill>
                  <a:prstClr val="black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σμένος</a:t>
            </a:r>
            <a:r>
              <a:rPr lang="en-GB" alt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14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50126" y="3201988"/>
            <a:ext cx="7573868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dirty="0" smtClean="0">
                <a:ea typeface="Calibri" pitchFamily="34" charset="0"/>
              </a:rPr>
              <a:t>. 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Ο μπαμπάς </a:t>
            </a:r>
            <a:r>
              <a:rPr kumimoji="0" lang="el-GR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τηγαν...ζει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πατάτες κι η μαμά </a:t>
            </a:r>
            <a:r>
              <a:rPr kumimoji="0" lang="el-GR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καθαρ...ζει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το δωμάτιο.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Συνηθ...ζουμε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να </a:t>
            </a:r>
            <a:r>
              <a:rPr kumimoji="0" lang="el-GR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δαν….ζουμε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στους συμμαθητές μας τα πράγματά μας.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Ένα τραγούδι λέει: «Τα παιδιά </a:t>
            </a:r>
            <a:r>
              <a:rPr kumimoji="0" lang="el-GR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ζωγραφ...ζουν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στον τοίχο»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Στην πρόσθεση </a:t>
            </a:r>
            <a:r>
              <a:rPr kumimoji="0" lang="el-GR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αθρ….ζω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τους αριθμούς, δηλαδή προσθέτω.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Ο κηπουρός </a:t>
            </a:r>
            <a:r>
              <a:rPr kumimoji="0" lang="el-GR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φροντ...ζει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τον κήπο.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Όταν τρώω πολύ, </a:t>
            </a:r>
            <a:r>
              <a:rPr kumimoji="0" lang="el-GR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πρ...ζεται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η κοιλιά μου.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Όταν συγκινούμαι, </a:t>
            </a:r>
            <a:r>
              <a:rPr kumimoji="0" lang="el-GR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δακρ...ζουν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τα μάτια μου.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0126" y="2196273"/>
            <a:ext cx="6096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n-US" u="sng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Συμπληρώνω τα γράμματα που λείπουν. Βάζω τόνο όπου πρέπει.</a:t>
            </a:r>
            <a:endParaRPr lang="en-GB" alt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n-US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Το τριαντάφυλλο </a:t>
            </a:r>
            <a:r>
              <a:rPr lang="el-GR" altLang="en-US" dirty="0" err="1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μυρ...ζει</a:t>
            </a:r>
            <a:r>
              <a:rPr lang="el-GR" altLang="en-US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ωραία. </a:t>
            </a:r>
            <a:endParaRPr lang="en-GB" alt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794" y="1781175"/>
            <a:ext cx="12319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658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C900437567[1]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253" y="3156806"/>
            <a:ext cx="1302840" cy="94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57856" y="1428750"/>
            <a:ext cx="365601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Σκουπ…ζω</a:t>
            </a:r>
            <a:endParaRPr kumimoji="0" lang="el-GR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Σκουπ…δι</a:t>
            </a:r>
            <a:r>
              <a:rPr kumimoji="0" lang="el-GR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</a:t>
            </a:r>
            <a:r>
              <a:rPr kumimoji="0" lang="el-GR" alt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σκουπ…δότοπος</a:t>
            </a:r>
            <a:r>
              <a:rPr kumimoji="0" lang="el-GR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</a:t>
            </a:r>
            <a:r>
              <a:rPr kumimoji="0" lang="el-GR" alt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σκουπ…σμένος</a:t>
            </a:r>
            <a:r>
              <a:rPr kumimoji="0" lang="el-GR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 </a:t>
            </a:r>
            <a:r>
              <a:rPr kumimoji="0" lang="el-GR" alt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σκουπ…διάρης</a:t>
            </a:r>
            <a:r>
              <a:rPr kumimoji="0" lang="el-GR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kumimoji="0" lang="el-GR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470428" y="1036939"/>
            <a:ext cx="256343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Ανακυκλ…νω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Ανακύκλ…ση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Ανακυκλ….σιμα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Ανακυκλ…μένος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kumimoji="0" lang="el-G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629292" y="1417670"/>
            <a:ext cx="2209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Ενημερ…νω</a:t>
            </a:r>
            <a:r>
              <a:rPr kumimoji="0" lang="el-GR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kumimoji="0" lang="el-GR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Ενημέρ</a:t>
            </a:r>
            <a:r>
              <a:rPr kumimoji="0" lang="el-GR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…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</a:t>
            </a:r>
            <a:r>
              <a:rPr kumimoji="0" lang="el-GR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ση </a:t>
            </a:r>
            <a:endParaRPr kumimoji="0" lang="el-GR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Ενημερ…τικός</a:t>
            </a:r>
            <a:r>
              <a:rPr kumimoji="0" lang="el-GR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kumimoji="0" lang="el-GR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Ενημερ….μένος</a:t>
            </a:r>
            <a:r>
              <a:rPr kumimoji="0" lang="el-GR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kumimoji="0" lang="el-GR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40349" y="291994"/>
            <a:ext cx="1118744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l-GR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Συμπληρώνω τα γράμματα που λείπουν στα ρήματα και μετά τις συγγενικές λέξεις. Βάζω τόνους όπου χρειάζεται. 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GB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9050896" y="4196903"/>
            <a:ext cx="2776901" cy="2269902"/>
          </a:xfrm>
          <a:prstGeom prst="vertic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τσαλακώνω, 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ενημερώνω, 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συγυρίζω,</a:t>
            </a:r>
            <a:endParaRPr kumimoji="0" lang="el-G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στρώνω,</a:t>
            </a:r>
            <a:endParaRPr kumimoji="0" lang="el-G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καθαρίζω, </a:t>
            </a:r>
            <a:endParaRPr kumimoji="0" lang="el-G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φορτώνω, </a:t>
            </a:r>
            <a:endParaRPr kumimoji="0" lang="el-G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σκαρφαλώνω</a:t>
            </a:r>
            <a:endParaRPr kumimoji="0" lang="el-G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5715000" y="7938"/>
            <a:ext cx="6858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29292" y="2502256"/>
            <a:ext cx="1163998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Συμπληρώνω τις προτάσεις με το κατάλληλο ρήμα από το παρακάτω πλαίσιο, γράφοντάς το στο σωστό πρόσωπο</a:t>
            </a:r>
            <a:r>
              <a:rPr kumimoji="0" lang="el-GR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024944" y="2587134"/>
            <a:ext cx="7899042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71500" algn="l"/>
                <a:tab pos="685800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571500" algn="l"/>
                <a:tab pos="685800" algn="l"/>
              </a:tabLst>
            </a:pPr>
            <a:r>
              <a:rPr kumimoji="0" lang="el-G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Είμαι στο δωμάτιό μου και  το </a:t>
            </a:r>
            <a:r>
              <a:rPr kumimoji="0" lang="el-GR" altLang="en-US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συγυρίζω</a:t>
            </a:r>
            <a:r>
              <a:rPr kumimoji="0" lang="el-G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571500" algn="l"/>
                <a:tab pos="685800" algn="l"/>
              </a:tabLst>
            </a:pPr>
            <a:r>
              <a:rPr kumimoji="0" lang="el-G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Πριν μπεις μέσα, να ………………………. τα παπούτσια σου στο χαλάκι.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71500" algn="l"/>
                <a:tab pos="685800" algn="l"/>
              </a:tabLst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024944" y="3654146"/>
            <a:ext cx="757951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71500" algn="l"/>
                <a:tab pos="685800" algn="l"/>
              </a:tabLst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</a:t>
            </a:r>
            <a:r>
              <a:rPr kumimoji="0" lang="el-G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Έτσι όπως κάθεσαι, ………………………… τα ρούχα σου.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571500" algn="l"/>
                <a:tab pos="685800" algn="l"/>
              </a:tabLst>
            </a:pPr>
            <a:r>
              <a:rPr kumimoji="0" lang="el-G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Ο πατέρας …………………… τα πράγματα στο αυτοκίνητο.   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571500" algn="l"/>
                <a:tab pos="685800" algn="l"/>
              </a:tabLst>
            </a:pPr>
            <a:r>
              <a:rPr kumimoji="0" lang="el-G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Πολλά παιδιά δε ……………………… ούτε το κρεβάτι τους.	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571500" algn="l"/>
                <a:tab pos="685800" algn="l"/>
              </a:tabLst>
            </a:pPr>
            <a:r>
              <a:rPr kumimoji="0" lang="el-G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Μη …………………………… στο δέντρο γιατί μπορεί να πέσεις.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571500" algn="l"/>
                <a:tab pos="685800" algn="l"/>
              </a:tabLst>
            </a:pPr>
            <a:r>
              <a:rPr kumimoji="0" lang="el-G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Η δασκάλα …………………………….. τους γονείς για την απόδοση των παιδιών.</a:t>
            </a:r>
            <a:endParaRPr kumimoji="0" lang="el-G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6221982" y="1059477"/>
            <a:ext cx="3153838" cy="149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Απο….</a:t>
            </a:r>
            <a:r>
              <a:rPr kumimoji="0" lang="el-GR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ι….ατα</a:t>
            </a:r>
            <a:endParaRPr kumimoji="0" lang="el-G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n-US" dirty="0" err="1" smtClean="0">
                <a:latin typeface="Arial" pitchFamily="34" charset="0"/>
                <a:cs typeface="Arial" pitchFamily="34" charset="0"/>
              </a:rPr>
              <a:t>Απορρ…μμ,,,,τοφό</a:t>
            </a:r>
            <a:r>
              <a:rPr lang="el-GR" altLang="en-US" dirty="0" smtClean="0">
                <a:latin typeface="Arial" pitchFamily="34" charset="0"/>
                <a:cs typeface="Arial" pitchFamily="34" charset="0"/>
              </a:rPr>
              <a:t>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n-US" dirty="0" err="1" smtClean="0">
                <a:latin typeface="Arial" pitchFamily="34" charset="0"/>
                <a:cs typeface="Arial" pitchFamily="34" charset="0"/>
              </a:rPr>
              <a:t>Κάδ….Απ…ρ….μμάτ</a:t>
            </a:r>
            <a:r>
              <a:rPr lang="el-GR" altLang="en-US" dirty="0" smtClean="0">
                <a:latin typeface="Arial" pitchFamily="34" charset="0"/>
                <a:cs typeface="Arial" pitchFamily="34" charset="0"/>
              </a:rPr>
              <a:t>………</a:t>
            </a:r>
            <a:endParaRPr kumimoji="0" lang="el-G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81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3943" y="374651"/>
            <a:ext cx="10959921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28600" algn="l"/>
              </a:tabLst>
            </a:pPr>
            <a:r>
              <a:rPr lang="el-GR" sz="1600" b="1" u="sng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Η Σοφία είναι μικρή αλλά δείχνει μεγάλη ευαισθησία  στα θέματα που αφορούν την προστασία της Γης. Γνώρισέ την διαβάζοντας το παρακάτω κείμενο και συμπλήρωσε τα γράμματα που λείπουν </a:t>
            </a:r>
            <a:endParaRPr lang="el-GR" sz="1600" b="1" u="sng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tabLst>
                <a:tab pos="228600" algn="l"/>
              </a:tabLst>
            </a:pPr>
            <a:endParaRPr lang="en-GB" sz="1600" b="1" u="sng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l-GR" sz="2000" b="1" dirty="0">
                <a:latin typeface="Segoe Print"/>
                <a:ea typeface="Times New Roman"/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Κάθε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πρωί  περνά απ’ τη γειτονιά μας 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απορρι……ατοφόρο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του δήμου. Αδειάζει τους κάδους και μεταφέρει τα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σκουπ….δια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στη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χωματερή.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Στην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οικογένειά μου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προσπαθούμ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…… να έχουμε όσο το δυνατό λιγότερα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απο..…ίμματα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,συμμετέχοντας στο πρόγραμμα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ανακύκλ….σης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γιατί σεβόμαστε το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περιβάλλον.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Στο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σχολείο μας συμμετέχουμε όλοι στο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καθάρ..σμα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της αυλής. Μαζεύουμε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ό,τι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σκουπίδι βρούμε και 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πετάμ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…  στον κατάλληλο κάδο.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Προσπαθούμ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… να μη </a:t>
            </a:r>
            <a:r>
              <a:rPr lang="el-G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ρυπαίνουμε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το  χώρο μας, αλλά να τον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προστατεύουμ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… .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760" y="3867915"/>
            <a:ext cx="109599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Η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ανακύκλ…ση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αλουμινίου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πιστεύουμ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… ότι είναι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απαραίτητ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… . 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Όταν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ανακυκλ…νουμ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… το αλουμίνιο, δεν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πληγ…νουμ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…. τα βουνά μας. Το αλουμίνιο γίνεται </a:t>
            </a:r>
            <a:r>
              <a: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από </a:t>
            </a:r>
            <a:r>
              <a:rPr lang="el-G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τον βωξίτη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ένα ορυκτό της γης, που το βρίσκουμε στα βουνά. Επίσης, όταν ξαναφτιάχνουμε προϊόντα αλουμινίου από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ανακυκλ…μένα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υλικά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καταναλ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…….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νουμε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λιγότερη ενέργεια. Τέλος, με την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ανακύκλ…ση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αλουμινίου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προστατεύουμ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… το περιβάλλον, διότι έχουμε λιγότερα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απορρί….ατα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και πιο καθαρές πόλεις. 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Νομίζουμε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ότι όλοι σας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καταλαβαίνετ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…. ότι η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ανακύκλ…ση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πρέπει να μπει στη ζωή όλων μας.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480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5338</TotalTime>
  <Words>693</Words>
  <Application>Microsoft Office PowerPoint</Application>
  <PresentationFormat>Custom</PresentationFormat>
  <Paragraphs>135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</dc:creator>
  <cp:lastModifiedBy>Maria-Christina Dell</cp:lastModifiedBy>
  <cp:revision>115</cp:revision>
  <cp:lastPrinted>2019-11-17T08:32:28Z</cp:lastPrinted>
  <dcterms:created xsi:type="dcterms:W3CDTF">2018-02-17T21:48:26Z</dcterms:created>
  <dcterms:modified xsi:type="dcterms:W3CDTF">2020-05-04T09:36:34Z</dcterms:modified>
</cp:coreProperties>
</file>