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84" r:id="rId2"/>
    <p:sldId id="291" r:id="rId3"/>
    <p:sldId id="257" r:id="rId4"/>
    <p:sldId id="278" r:id="rId5"/>
    <p:sldId id="281" r:id="rId6"/>
    <p:sldId id="282" r:id="rId7"/>
    <p:sldId id="292" r:id="rId8"/>
    <p:sldId id="283" r:id="rId9"/>
    <p:sldId id="293" r:id="rId10"/>
    <p:sldId id="259" r:id="rId11"/>
    <p:sldId id="260" r:id="rId12"/>
    <p:sldId id="261" r:id="rId13"/>
    <p:sldId id="262" r:id="rId14"/>
    <p:sldId id="263" r:id="rId15"/>
    <p:sldId id="266" r:id="rId16"/>
    <p:sldId id="288" r:id="rId17"/>
    <p:sldId id="264" r:id="rId18"/>
    <p:sldId id="286" r:id="rId19"/>
    <p:sldId id="269" r:id="rId20"/>
    <p:sldId id="268" r:id="rId21"/>
    <p:sldId id="267" r:id="rId22"/>
    <p:sldId id="276" r:id="rId23"/>
    <p:sldId id="275" r:id="rId24"/>
    <p:sldId id="265" r:id="rId25"/>
    <p:sldId id="270" r:id="rId26"/>
    <p:sldId id="272" r:id="rId27"/>
    <p:sldId id="271" r:id="rId28"/>
    <p:sldId id="274" r:id="rId29"/>
    <p:sldId id="273" r:id="rId30"/>
    <p:sldId id="287" r:id="rId31"/>
    <p:sldId id="290" r:id="rId32"/>
  </p:sldIdLst>
  <p:sldSz cx="9144000" cy="6858000" type="screen4x3"/>
  <p:notesSz cx="9874250" cy="679767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F9F49"/>
    <a:srgbClr val="008000"/>
    <a:srgbClr val="A0D1DC"/>
    <a:srgbClr val="ECAED3"/>
    <a:srgbClr val="00CC99"/>
    <a:srgbClr val="FF99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03" d="100"/>
          <a:sy n="103" d="100"/>
        </p:scale>
        <p:origin x="18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71F79-C623-494A-B523-8183D8EEBF43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9A390-4568-493B-8139-CC7E2FB6F3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8633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2AFED-47C6-4535-ABFE-0B4CA42E3BAE}" type="datetimeFigureOut">
              <a:rPr lang="el-GR"/>
              <a:pPr>
                <a:defRPr/>
              </a:pPr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3D33-B564-4A06-A4FD-00739EE057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3877-00DD-41D3-8B99-01BE1F2831FB}" type="datetimeFigureOut">
              <a:rPr lang="el-GR"/>
              <a:pPr>
                <a:defRPr/>
              </a:pPr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E80F-C6C1-45AC-8689-464E5BDEF3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467E-AE56-4B1F-9BD3-F9AEFB662F5E}" type="datetimeFigureOut">
              <a:rPr lang="el-GR"/>
              <a:pPr>
                <a:defRPr/>
              </a:pPr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CF54-8DE4-482D-9332-5B8D21A6E9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0D9A-2CF5-4D71-84A9-536535D44356}" type="datetimeFigureOut">
              <a:rPr lang="el-GR"/>
              <a:pPr>
                <a:defRPr/>
              </a:pPr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8732-52C3-4DCD-9E01-12901CFCE1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63DA-A99F-419C-97AD-46F6143BF776}" type="datetimeFigureOut">
              <a:rPr lang="el-GR"/>
              <a:pPr>
                <a:defRPr/>
              </a:pPr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64BE-DB22-4018-8B2E-D8E87AB106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442D2-BA84-4048-9134-623BBF01F8A1}" type="datetimeFigureOut">
              <a:rPr lang="el-GR"/>
              <a:pPr>
                <a:defRPr/>
              </a:pPr>
              <a:t>2/5/2020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FB0AD-73E3-4C02-993D-BA303C509C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29D3-CC91-4ED6-B766-3215C5A4AF4C}" type="datetimeFigureOut">
              <a:rPr lang="el-GR"/>
              <a:pPr>
                <a:defRPr/>
              </a:pPr>
              <a:t>2/5/2020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7524E-F85E-4E32-99F7-9279B640F0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BD70-15A2-41D7-BCF8-A0873E69522B}" type="datetimeFigureOut">
              <a:rPr lang="el-GR"/>
              <a:pPr>
                <a:defRPr/>
              </a:pPr>
              <a:t>2/5/2020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EA6B-943B-4A05-BA7A-E41F22440C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C74E-B3B4-47A8-9971-9924654CBF9E}" type="datetimeFigureOut">
              <a:rPr lang="el-GR"/>
              <a:pPr>
                <a:defRPr/>
              </a:pPr>
              <a:t>2/5/2020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240B-CE43-40B9-8059-B7D7B8720D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D37A-C453-4263-9BA4-7311C524B578}" type="datetimeFigureOut">
              <a:rPr lang="el-GR"/>
              <a:pPr>
                <a:defRPr/>
              </a:pPr>
              <a:t>2/5/2020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CB07-6B51-4383-9998-1CFA2D9E13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3616-E328-406C-9A19-CB155070DD39}" type="datetimeFigureOut">
              <a:rPr lang="el-GR"/>
              <a:pPr>
                <a:defRPr/>
              </a:pPr>
              <a:t>2/5/2020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6717-D2F5-4C59-9CD4-92017E3184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00628-FBC0-4C95-B96E-EEC38EF1D656}" type="datetimeFigureOut">
              <a:rPr lang="el-GR"/>
              <a:pPr>
                <a:defRPr/>
              </a:pPr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27EF5B-EBBC-463D-91D1-27296B891BD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934;&#929;&#913;&#927;&#933;&#923;&#921;&#932;&#931;&#913;%20&#928;&#945;&#953;&#948;&#953;&#954;&#959;%20&#948;&#953;&#948;&#945;&#947;&#956;&#945;%20&#945;&#957;&#945;&#954;&#965;&#954;&#955;&#969;&#963;&#951;%20(mp3cut.net).mp3" TargetMode="External"/><Relationship Id="rId6" Type="http://schemas.openxmlformats.org/officeDocument/2006/relationships/image" Target="../media/image25.png"/><Relationship Id="rId5" Type="http://schemas.openxmlformats.org/officeDocument/2006/relationships/slide" Target="slide17.xml"/><Relationship Id="rId4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afeyoutube.net/w/Qxm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b="1" dirty="0">
                <a:solidFill>
                  <a:srgbClr val="7030A0"/>
                </a:solidFill>
              </a:rPr>
              <a:t>Παγκόσμια </a:t>
            </a:r>
            <a:r>
              <a:rPr lang="en-GB" b="1" dirty="0">
                <a:solidFill>
                  <a:srgbClr val="7030A0"/>
                </a:solidFill>
              </a:rPr>
              <a:t>Μέρα της </a:t>
            </a:r>
            <a:r>
              <a:rPr lang="el-GR" b="1" dirty="0">
                <a:solidFill>
                  <a:srgbClr val="7030A0"/>
                </a:solidFill>
              </a:rPr>
              <a:t>Α</a:t>
            </a:r>
            <a:r>
              <a:rPr lang="en-GB" b="1" dirty="0">
                <a:solidFill>
                  <a:srgbClr val="7030A0"/>
                </a:solidFill>
              </a:rPr>
              <a:t>να</a:t>
            </a:r>
            <a:r>
              <a:rPr lang="en-GB" b="1" dirty="0" err="1">
                <a:solidFill>
                  <a:srgbClr val="7030A0"/>
                </a:solidFill>
              </a:rPr>
              <a:t>κύκλωσης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4213" y="2565400"/>
            <a:ext cx="8229600" cy="13239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dirty="0" err="1"/>
              <a:t>Από</a:t>
            </a:r>
            <a:r>
              <a:rPr lang="en-GB" dirty="0"/>
              <a:t> </a:t>
            </a:r>
            <a:r>
              <a:rPr lang="en-GB" dirty="0" err="1"/>
              <a:t>τo</a:t>
            </a:r>
            <a:r>
              <a:rPr lang="en-GB" dirty="0"/>
              <a:t> 2009, </a:t>
            </a:r>
            <a:r>
              <a:rPr lang="en-GB"/>
              <a:t>γιορτάζεται</a:t>
            </a:r>
            <a:r>
              <a:rPr lang="en-GB" dirty="0"/>
              <a:t> </a:t>
            </a:r>
            <a:r>
              <a:rPr lang="en-GB" dirty="0" err="1"/>
              <a:t>κάθε</a:t>
            </a:r>
            <a:r>
              <a:rPr lang="en-GB" dirty="0"/>
              <a:t> </a:t>
            </a:r>
            <a:r>
              <a:rPr lang="en-GB" dirty="0" err="1"/>
              <a:t>χρόνο</a:t>
            </a:r>
            <a:r>
              <a:rPr lang="en-GB" dirty="0"/>
              <a:t> </a:t>
            </a:r>
            <a:r>
              <a:rPr lang="en-GB" dirty="0" err="1"/>
              <a:t>στις</a:t>
            </a:r>
            <a:r>
              <a:rPr lang="en-GB" dirty="0"/>
              <a:t> 25 </a:t>
            </a:r>
            <a:r>
              <a:rPr lang="en-GB" dirty="0" err="1"/>
              <a:t>Νοεμβρίου</a:t>
            </a:r>
            <a:r>
              <a:rPr lang="en-GB" dirty="0"/>
              <a:t>, η «</a:t>
            </a:r>
            <a:r>
              <a:rPr lang="en-GB" dirty="0" err="1"/>
              <a:t>Μέρα</a:t>
            </a:r>
            <a:r>
              <a:rPr lang="en-GB" dirty="0"/>
              <a:t> </a:t>
            </a:r>
            <a:r>
              <a:rPr lang="en-GB" dirty="0" err="1"/>
              <a:t>της</a:t>
            </a:r>
            <a:r>
              <a:rPr lang="en-GB" dirty="0"/>
              <a:t> </a:t>
            </a:r>
            <a:r>
              <a:rPr lang="en-GB" dirty="0" err="1"/>
              <a:t>Ανακύκλωσης</a:t>
            </a:r>
            <a:r>
              <a:rPr lang="en-GB" dirty="0"/>
              <a:t>»</a:t>
            </a:r>
            <a:endParaRPr lang="el-GR" dirty="0"/>
          </a:p>
        </p:txBody>
      </p:sp>
      <p:pic>
        <p:nvPicPr>
          <p:cNvPr id="11268" name="Picture 2" descr="200px-Recy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789363"/>
            <a:ext cx="2478088" cy="23479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1175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81175" y="210442"/>
            <a:ext cx="59591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l-GR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lang="el-GR" altLang="en-US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ΑΓΩΓΗ ΖΩΗΣ </a:t>
            </a:r>
            <a:r>
              <a:rPr kumimoji="0" lang="el-GR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Γ: </a:t>
            </a:r>
            <a:r>
              <a:rPr kumimoji="0" lang="el-GR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kumimoji="0" lang="el-GR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Εβδομάδα 7</a:t>
            </a:r>
            <a:r>
              <a:rPr kumimoji="0" lang="el-GR" altLang="en-US" sz="14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η</a:t>
            </a:r>
            <a:r>
              <a:rPr kumimoji="0" lang="el-GR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: 4/5-10/5/2020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rgbClr val="00B050"/>
                </a:solidFill>
              </a:rPr>
              <a:t>Ήρθε η στιγμή για το παιγνίδι της Ανακύκλωσης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/>
              <a:t>Ανακυκλώνονται τα παρακάτω</a:t>
            </a:r>
            <a:r>
              <a:rPr lang="en-US" dirty="0"/>
              <a:t>;</a:t>
            </a:r>
            <a:endParaRPr lang="el-GR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/>
              <a:t>1.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dirty="0"/>
          </a:p>
        </p:txBody>
      </p:sp>
      <p:pic>
        <p:nvPicPr>
          <p:cNvPr id="12292" name="Picture 3" descr="images (7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492375"/>
            <a:ext cx="316865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evel 5">
            <a:hlinkClick r:id="rId4" action="ppaction://hlinksldjump"/>
          </p:cNvPr>
          <p:cNvSpPr/>
          <p:nvPr/>
        </p:nvSpPr>
        <p:spPr>
          <a:xfrm>
            <a:off x="5076825" y="3068638"/>
            <a:ext cx="2374900" cy="936625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Ναι</a:t>
            </a:r>
          </a:p>
        </p:txBody>
      </p:sp>
      <p:sp>
        <p:nvSpPr>
          <p:cNvPr id="7" name="Bevel 6">
            <a:hlinkClick r:id="rId5" action="ppaction://hlinksldjump"/>
          </p:cNvPr>
          <p:cNvSpPr/>
          <p:nvPr/>
        </p:nvSpPr>
        <p:spPr>
          <a:xfrm>
            <a:off x="5076825" y="4437063"/>
            <a:ext cx="2374900" cy="936625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Όχι</a:t>
            </a:r>
          </a:p>
        </p:txBody>
      </p:sp>
      <p:pic>
        <p:nvPicPr>
          <p:cNvPr id="8" name="ΦΡΑΟΥΛΙΤΣΑ Παιδικο διδαγμα ανακυκλωση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812360" y="5877272"/>
            <a:ext cx="360040" cy="3600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images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692150"/>
            <a:ext cx="1944688" cy="5611813"/>
          </a:xfrm>
        </p:spPr>
      </p:pic>
      <p:sp>
        <p:nvSpPr>
          <p:cNvPr id="5" name="Bevel 4">
            <a:hlinkClick r:id="rId3" action="ppaction://hlinksldjump"/>
          </p:cNvPr>
          <p:cNvSpPr/>
          <p:nvPr/>
        </p:nvSpPr>
        <p:spPr>
          <a:xfrm>
            <a:off x="5076825" y="2492375"/>
            <a:ext cx="2374900" cy="936625"/>
          </a:xfrm>
          <a:prstGeom prst="beve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Ναι</a:t>
            </a:r>
          </a:p>
        </p:txBody>
      </p:sp>
      <p:sp>
        <p:nvSpPr>
          <p:cNvPr id="6" name="Bevel 5">
            <a:hlinkClick r:id="rId4" action="ppaction://hlinksldjump"/>
          </p:cNvPr>
          <p:cNvSpPr/>
          <p:nvPr/>
        </p:nvSpPr>
        <p:spPr>
          <a:xfrm>
            <a:off x="5076825" y="3860800"/>
            <a:ext cx="2374900" cy="936625"/>
          </a:xfrm>
          <a:prstGeom prst="beve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Όχι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539750" y="981075"/>
            <a:ext cx="496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/>
              <a:t>2.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images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765175"/>
            <a:ext cx="4887912" cy="4887913"/>
          </a:xfrm>
        </p:spPr>
      </p:pic>
      <p:sp>
        <p:nvSpPr>
          <p:cNvPr id="5" name="Bevel 4">
            <a:hlinkClick r:id="rId3" action="ppaction://hlinksldjump"/>
          </p:cNvPr>
          <p:cNvSpPr/>
          <p:nvPr/>
        </p:nvSpPr>
        <p:spPr>
          <a:xfrm>
            <a:off x="5724525" y="2565400"/>
            <a:ext cx="2376488" cy="9350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Ναι</a:t>
            </a:r>
          </a:p>
        </p:txBody>
      </p:sp>
      <p:sp>
        <p:nvSpPr>
          <p:cNvPr id="6" name="Bevel 5">
            <a:hlinkClick r:id="rId4" action="ppaction://hlinksldjump"/>
          </p:cNvPr>
          <p:cNvSpPr/>
          <p:nvPr/>
        </p:nvSpPr>
        <p:spPr>
          <a:xfrm>
            <a:off x="5724525" y="3789363"/>
            <a:ext cx="2376488" cy="93503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Όχι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39750" y="908050"/>
            <a:ext cx="4968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/>
              <a:t>3.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images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765175"/>
            <a:ext cx="4048125" cy="5194300"/>
          </a:xfrm>
        </p:spPr>
      </p:pic>
      <p:sp>
        <p:nvSpPr>
          <p:cNvPr id="5" name="Bevel 4">
            <a:hlinkClick r:id="rId3" action="ppaction://hlinksldjump"/>
          </p:cNvPr>
          <p:cNvSpPr/>
          <p:nvPr/>
        </p:nvSpPr>
        <p:spPr>
          <a:xfrm>
            <a:off x="5724525" y="2565400"/>
            <a:ext cx="2376488" cy="935038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Ναι</a:t>
            </a:r>
          </a:p>
        </p:txBody>
      </p:sp>
      <p:sp>
        <p:nvSpPr>
          <p:cNvPr id="6" name="Bevel 5">
            <a:hlinkClick r:id="rId4" action="ppaction://hlinksldjump"/>
          </p:cNvPr>
          <p:cNvSpPr/>
          <p:nvPr/>
        </p:nvSpPr>
        <p:spPr>
          <a:xfrm>
            <a:off x="5724525" y="3789363"/>
            <a:ext cx="2376488" cy="935037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Όχι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68313" y="549275"/>
            <a:ext cx="496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/>
              <a:t>4.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images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268413"/>
            <a:ext cx="4689475" cy="4270375"/>
          </a:xfrm>
        </p:spPr>
      </p:pic>
      <p:sp>
        <p:nvSpPr>
          <p:cNvPr id="5" name="Bevel 4">
            <a:hlinkClick r:id="rId3" action="ppaction://hlinksldjump"/>
          </p:cNvPr>
          <p:cNvSpPr/>
          <p:nvPr/>
        </p:nvSpPr>
        <p:spPr>
          <a:xfrm>
            <a:off x="5724525" y="2565400"/>
            <a:ext cx="2376488" cy="935038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Ναι</a:t>
            </a:r>
          </a:p>
        </p:txBody>
      </p:sp>
      <p:sp>
        <p:nvSpPr>
          <p:cNvPr id="6" name="Bevel 5">
            <a:hlinkClick r:id="rId4" action="ppaction://hlinksldjump"/>
          </p:cNvPr>
          <p:cNvSpPr/>
          <p:nvPr/>
        </p:nvSpPr>
        <p:spPr>
          <a:xfrm>
            <a:off x="5724525" y="3789363"/>
            <a:ext cx="2376488" cy="935037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Όχι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900113" y="836613"/>
            <a:ext cx="496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/>
              <a:t>5.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4218570-green-glass-bottle-with-blank-label-with-shad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3" y="985838"/>
            <a:ext cx="5102225" cy="5100637"/>
          </a:xfrm>
        </p:spPr>
      </p:pic>
      <p:sp>
        <p:nvSpPr>
          <p:cNvPr id="5" name="Bevel 4">
            <a:hlinkClick r:id="rId3" action="ppaction://hlinksldjump"/>
          </p:cNvPr>
          <p:cNvSpPr/>
          <p:nvPr/>
        </p:nvSpPr>
        <p:spPr>
          <a:xfrm>
            <a:off x="5724525" y="2565400"/>
            <a:ext cx="2376488" cy="935038"/>
          </a:xfrm>
          <a:prstGeom prst="beve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Ναι</a:t>
            </a:r>
          </a:p>
        </p:txBody>
      </p:sp>
      <p:sp>
        <p:nvSpPr>
          <p:cNvPr id="6" name="Bevel 5">
            <a:hlinkClick r:id="rId4" action="ppaction://hlinksldjump"/>
          </p:cNvPr>
          <p:cNvSpPr/>
          <p:nvPr/>
        </p:nvSpPr>
        <p:spPr>
          <a:xfrm>
            <a:off x="5724525" y="3789363"/>
            <a:ext cx="2376488" cy="935037"/>
          </a:xfrm>
          <a:prstGeom prst="beve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Όχι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684213" y="692150"/>
            <a:ext cx="4968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/>
              <a:t>6.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7.</a:t>
            </a:r>
            <a:endParaRPr lang="el-GR" dirty="0"/>
          </a:p>
        </p:txBody>
      </p:sp>
      <p:pic>
        <p:nvPicPr>
          <p:cNvPr id="4" name="Picture 3" descr="images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5535488" cy="4843552"/>
          </a:xfrm>
          <a:prstGeom prst="rect">
            <a:avLst/>
          </a:prstGeom>
        </p:spPr>
      </p:pic>
      <p:sp>
        <p:nvSpPr>
          <p:cNvPr id="5" name="Bevel 4">
            <a:hlinkClick r:id="rId3" action="ppaction://hlinksldjump"/>
          </p:cNvPr>
          <p:cNvSpPr/>
          <p:nvPr/>
        </p:nvSpPr>
        <p:spPr>
          <a:xfrm>
            <a:off x="6300192" y="2348880"/>
            <a:ext cx="2376488" cy="935038"/>
          </a:xfrm>
          <a:prstGeom prst="bevel">
            <a:avLst/>
          </a:prstGeom>
          <a:solidFill>
            <a:srgbClr val="CF9F4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Ναι</a:t>
            </a:r>
          </a:p>
        </p:txBody>
      </p:sp>
      <p:sp>
        <p:nvSpPr>
          <p:cNvPr id="6" name="Bevel 5">
            <a:hlinkClick r:id="rId4" action="ppaction://hlinksldjump"/>
          </p:cNvPr>
          <p:cNvSpPr/>
          <p:nvPr/>
        </p:nvSpPr>
        <p:spPr>
          <a:xfrm>
            <a:off x="6300192" y="3501008"/>
            <a:ext cx="2376488" cy="935037"/>
          </a:xfrm>
          <a:prstGeom prst="bevel">
            <a:avLst/>
          </a:prstGeom>
          <a:solidFill>
            <a:srgbClr val="CF9F4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/>
              <a:t>Όχι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960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116013" y="1196975"/>
            <a:ext cx="5338762" cy="15843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z="9600">
                <a:solidFill>
                  <a:srgbClr val="FF0000"/>
                </a:solidFill>
                <a:latin typeface="Arial Black" pitchFamily="34" charset="0"/>
              </a:rPr>
              <a:t>ΣΩΣΤΑ!</a:t>
            </a:r>
          </a:p>
        </p:txBody>
      </p:sp>
      <p:pic>
        <p:nvPicPr>
          <p:cNvPr id="18435" name="Picture 5" descr="13085584-cute-little-superhero-boy-support-recycling-vector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636838"/>
            <a:ext cx="28130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971550" y="4724400"/>
            <a:ext cx="3455988" cy="720725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/>
              <a:t>Επόμενη Ερώτηση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960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116013" y="1196975"/>
            <a:ext cx="5338762" cy="15843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z="9600">
                <a:solidFill>
                  <a:srgbClr val="FF0000"/>
                </a:solidFill>
                <a:latin typeface="Arial Black" pitchFamily="34" charset="0"/>
              </a:rPr>
              <a:t>ΣΩΣΤΑ!</a:t>
            </a:r>
          </a:p>
        </p:txBody>
      </p:sp>
      <p:pic>
        <p:nvPicPr>
          <p:cNvPr id="18435" name="Picture 5" descr="13085584-cute-little-superhero-boy-support-recycling-vector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636838"/>
            <a:ext cx="28130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971550" y="4724400"/>
            <a:ext cx="3455988" cy="720725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/>
              <a:t>Επόμενη Ερώτηση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960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116013" y="1196975"/>
            <a:ext cx="5338762" cy="15843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z="9600">
                <a:solidFill>
                  <a:srgbClr val="FF0000"/>
                </a:solidFill>
                <a:latin typeface="Arial Black" pitchFamily="34" charset="0"/>
              </a:rPr>
              <a:t>ΣΩΣΤΑ!</a:t>
            </a:r>
          </a:p>
        </p:txBody>
      </p:sp>
      <p:pic>
        <p:nvPicPr>
          <p:cNvPr id="19459" name="Picture 5" descr="13085584-cute-little-superhero-boy-support-recycling-vector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636838"/>
            <a:ext cx="28130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971550" y="4724400"/>
            <a:ext cx="3455988" cy="720725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/>
              <a:t>Επόμενη Ερώτηση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9269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https://safeYouTube.net/w/Qxm8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086"/>
            <a:ext cx="3726904" cy="400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275856" y="1015861"/>
            <a:ext cx="5400600" cy="2089973"/>
          </a:xfrm>
          <a:prstGeom prst="wedgeEllipseCallout">
            <a:avLst>
              <a:gd name="adj1" fmla="val -47977"/>
              <a:gd name="adj2" fmla="val 49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Αγαπημένα μου παιδιά, παρακολουθήστε το φιλμάκι στον πιο πάνω σύνδεσμο για να σας βοηθήσει να καταλάβετε γιατί πρέπει να ανακυκλώνουμε.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0169"/>
            <a:ext cx="17795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64072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960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116013" y="1196975"/>
            <a:ext cx="5338762" cy="15843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z="9600">
                <a:solidFill>
                  <a:srgbClr val="FF0000"/>
                </a:solidFill>
                <a:latin typeface="Arial Black" pitchFamily="34" charset="0"/>
              </a:rPr>
              <a:t>ΣΩΣΤΑ!</a:t>
            </a:r>
          </a:p>
        </p:txBody>
      </p:sp>
      <p:pic>
        <p:nvPicPr>
          <p:cNvPr id="20483" name="Picture 5" descr="13085584-cute-little-superhero-boy-support-recycling-vector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636838"/>
            <a:ext cx="28130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971550" y="4724400"/>
            <a:ext cx="3455988" cy="720725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/>
              <a:t>Επόμενη Ερώτηση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960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116013" y="1196975"/>
            <a:ext cx="5338762" cy="15843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z="9600">
                <a:solidFill>
                  <a:srgbClr val="FF0000"/>
                </a:solidFill>
                <a:latin typeface="Arial Black" pitchFamily="34" charset="0"/>
              </a:rPr>
              <a:t>ΣΩΣΤΑ!</a:t>
            </a:r>
          </a:p>
        </p:txBody>
      </p:sp>
      <p:pic>
        <p:nvPicPr>
          <p:cNvPr id="21507" name="Picture 5" descr="13085584-cute-little-superhero-boy-support-recycling-vector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636838"/>
            <a:ext cx="28130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971550" y="4724400"/>
            <a:ext cx="3455988" cy="720725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/>
              <a:t>Επόμενη Ερώτηση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960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116013" y="1196975"/>
            <a:ext cx="5338762" cy="15843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z="9600">
                <a:solidFill>
                  <a:srgbClr val="FF0000"/>
                </a:solidFill>
                <a:latin typeface="Arial Black" pitchFamily="34" charset="0"/>
              </a:rPr>
              <a:t>ΣΩΣΤΑ!</a:t>
            </a:r>
          </a:p>
        </p:txBody>
      </p:sp>
      <p:pic>
        <p:nvPicPr>
          <p:cNvPr id="22531" name="Picture 5" descr="13085584-cute-little-superhero-boy-support-recycling-vector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636838"/>
            <a:ext cx="28130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971550" y="4724400"/>
            <a:ext cx="3455988" cy="720725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/>
              <a:t>Επόμενη Ερώτηση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960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116013" y="1196975"/>
            <a:ext cx="5338762" cy="15843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z="9600">
                <a:solidFill>
                  <a:srgbClr val="FF0000"/>
                </a:solidFill>
                <a:latin typeface="Arial Black" pitchFamily="34" charset="0"/>
              </a:rPr>
              <a:t>ΣΩΣΤΑ!</a:t>
            </a:r>
          </a:p>
        </p:txBody>
      </p:sp>
      <p:pic>
        <p:nvPicPr>
          <p:cNvPr id="23555" name="Picture 5" descr="13085584-cute-little-superhero-boy-support-recycling-vector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636838"/>
            <a:ext cx="28130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1042988" y="4724400"/>
            <a:ext cx="3457575" cy="720725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/>
              <a:t>Τέλος Τεστ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557338"/>
            <a:ext cx="5327650" cy="18002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9600" dirty="0">
                <a:solidFill>
                  <a:srgbClr val="008000"/>
                </a:solidFill>
                <a:latin typeface="Arial Black" pitchFamily="34" charset="0"/>
              </a:rPr>
              <a:t>ΛΑΘΟΣ!</a:t>
            </a:r>
          </a:p>
        </p:txBody>
      </p:sp>
      <p:pic>
        <p:nvPicPr>
          <p:cNvPr id="24579" name="Picture 5" descr="recycling-bin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97200"/>
            <a:ext cx="30797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468313" y="3357563"/>
            <a:ext cx="45243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b="1">
                <a:solidFill>
                  <a:srgbClr val="002060"/>
                </a:solidFill>
              </a:rPr>
              <a:t>Καλή Προσπάθεια</a:t>
            </a:r>
          </a:p>
        </p:txBody>
      </p:sp>
      <p:sp>
        <p:nvSpPr>
          <p:cNvPr id="8" name="Bevel 7">
            <a:hlinkClick r:id="rId3" action="ppaction://hlinksldjump"/>
          </p:cNvPr>
          <p:cNvSpPr/>
          <p:nvPr/>
        </p:nvSpPr>
        <p:spPr>
          <a:xfrm>
            <a:off x="827088" y="5013325"/>
            <a:ext cx="3744912" cy="719138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/>
              <a:t>Επόμενη Ερώτηση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557338"/>
            <a:ext cx="5327650" cy="18002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9600" dirty="0">
                <a:solidFill>
                  <a:srgbClr val="008000"/>
                </a:solidFill>
                <a:latin typeface="Arial Black" pitchFamily="34" charset="0"/>
              </a:rPr>
              <a:t>ΛΑΘΟΣ!</a:t>
            </a:r>
          </a:p>
        </p:txBody>
      </p:sp>
      <p:pic>
        <p:nvPicPr>
          <p:cNvPr id="25603" name="Picture 5" descr="recycling-bin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97200"/>
            <a:ext cx="30797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468313" y="3357563"/>
            <a:ext cx="45243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b="1">
                <a:solidFill>
                  <a:srgbClr val="002060"/>
                </a:solidFill>
              </a:rPr>
              <a:t>Καλή Προσπάθεια</a:t>
            </a:r>
          </a:p>
        </p:txBody>
      </p:sp>
      <p:sp>
        <p:nvSpPr>
          <p:cNvPr id="8" name="Bevel 7">
            <a:hlinkClick r:id="rId3" action="ppaction://hlinksldjump"/>
          </p:cNvPr>
          <p:cNvSpPr/>
          <p:nvPr/>
        </p:nvSpPr>
        <p:spPr>
          <a:xfrm>
            <a:off x="827088" y="5013325"/>
            <a:ext cx="3744912" cy="719138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/>
              <a:t>Επόμενη Ερώτηση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557338"/>
            <a:ext cx="5327650" cy="18002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9600" dirty="0">
                <a:solidFill>
                  <a:srgbClr val="008000"/>
                </a:solidFill>
                <a:latin typeface="Arial Black" pitchFamily="34" charset="0"/>
              </a:rPr>
              <a:t>ΛΑΘΟΣ!</a:t>
            </a:r>
          </a:p>
        </p:txBody>
      </p:sp>
      <p:pic>
        <p:nvPicPr>
          <p:cNvPr id="26627" name="Picture 5" descr="recycling-bin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97200"/>
            <a:ext cx="30797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468313" y="3357563"/>
            <a:ext cx="45243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b="1">
                <a:solidFill>
                  <a:srgbClr val="002060"/>
                </a:solidFill>
              </a:rPr>
              <a:t>Καλή Προσπάθεια</a:t>
            </a:r>
          </a:p>
        </p:txBody>
      </p:sp>
      <p:sp>
        <p:nvSpPr>
          <p:cNvPr id="8" name="Bevel 7">
            <a:hlinkClick r:id="rId3" action="ppaction://hlinksldjump"/>
          </p:cNvPr>
          <p:cNvSpPr/>
          <p:nvPr/>
        </p:nvSpPr>
        <p:spPr>
          <a:xfrm>
            <a:off x="827088" y="5013325"/>
            <a:ext cx="3744912" cy="719138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/>
              <a:t>Επόμενη Ερώτηση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557338"/>
            <a:ext cx="5327650" cy="18002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9600" dirty="0">
                <a:solidFill>
                  <a:srgbClr val="008000"/>
                </a:solidFill>
                <a:latin typeface="Arial Black" pitchFamily="34" charset="0"/>
              </a:rPr>
              <a:t>ΛΑΘΟΣ!</a:t>
            </a:r>
          </a:p>
        </p:txBody>
      </p:sp>
      <p:pic>
        <p:nvPicPr>
          <p:cNvPr id="27651" name="Picture 5" descr="recycling-bin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97200"/>
            <a:ext cx="30797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468313" y="3357563"/>
            <a:ext cx="45243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b="1">
                <a:solidFill>
                  <a:srgbClr val="002060"/>
                </a:solidFill>
              </a:rPr>
              <a:t>Καλή Προσπάθεια</a:t>
            </a:r>
          </a:p>
        </p:txBody>
      </p:sp>
      <p:sp>
        <p:nvSpPr>
          <p:cNvPr id="8" name="Bevel 7">
            <a:hlinkClick r:id="rId3" action="ppaction://hlinksldjump"/>
          </p:cNvPr>
          <p:cNvSpPr/>
          <p:nvPr/>
        </p:nvSpPr>
        <p:spPr>
          <a:xfrm>
            <a:off x="827088" y="5013325"/>
            <a:ext cx="3744912" cy="719138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/>
              <a:t>Επόμενη Ερώτηση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557338"/>
            <a:ext cx="5327650" cy="18002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9600" dirty="0">
                <a:solidFill>
                  <a:srgbClr val="008000"/>
                </a:solidFill>
                <a:latin typeface="Arial Black" pitchFamily="34" charset="0"/>
              </a:rPr>
              <a:t>ΛΑΘΟΣ!</a:t>
            </a:r>
          </a:p>
        </p:txBody>
      </p:sp>
      <p:pic>
        <p:nvPicPr>
          <p:cNvPr id="28675" name="Picture 5" descr="recycling-bin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97200"/>
            <a:ext cx="30797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468313" y="3357563"/>
            <a:ext cx="45243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b="1">
                <a:solidFill>
                  <a:srgbClr val="002060"/>
                </a:solidFill>
              </a:rPr>
              <a:t>Καλή Προσπάθεια</a:t>
            </a:r>
          </a:p>
        </p:txBody>
      </p:sp>
      <p:sp>
        <p:nvSpPr>
          <p:cNvPr id="8" name="Bevel 7">
            <a:hlinkClick r:id="rId3" action="ppaction://hlinksldjump"/>
          </p:cNvPr>
          <p:cNvSpPr/>
          <p:nvPr/>
        </p:nvSpPr>
        <p:spPr>
          <a:xfrm>
            <a:off x="827088" y="5013325"/>
            <a:ext cx="3744912" cy="719138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/>
              <a:t>Επόμενη Ερώτηση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557338"/>
            <a:ext cx="5327650" cy="18002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9600" dirty="0">
                <a:solidFill>
                  <a:srgbClr val="008000"/>
                </a:solidFill>
                <a:latin typeface="Arial Black" pitchFamily="34" charset="0"/>
              </a:rPr>
              <a:t>ΛΑΘΟΣ!</a:t>
            </a:r>
          </a:p>
        </p:txBody>
      </p:sp>
      <p:pic>
        <p:nvPicPr>
          <p:cNvPr id="29699" name="Picture 5" descr="recycling-bin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97200"/>
            <a:ext cx="30797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468313" y="3357563"/>
            <a:ext cx="45243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b="1">
                <a:solidFill>
                  <a:srgbClr val="002060"/>
                </a:solidFill>
              </a:rPr>
              <a:t>Καλή Προσπάθεια</a:t>
            </a:r>
          </a:p>
        </p:txBody>
      </p:sp>
      <p:sp>
        <p:nvSpPr>
          <p:cNvPr id="8" name="Bevel 7">
            <a:hlinkClick r:id="rId3" action="ppaction://hlinksldjump"/>
          </p:cNvPr>
          <p:cNvSpPr/>
          <p:nvPr/>
        </p:nvSpPr>
        <p:spPr>
          <a:xfrm>
            <a:off x="827088" y="5013325"/>
            <a:ext cx="3744912" cy="719138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/>
              <a:t>Επόμενη Προσπάθεια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B77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81" y="188913"/>
            <a:ext cx="6142037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rgbClr val="7030A0"/>
                </a:solidFill>
              </a:rPr>
              <a:t>Τι είναι η ανακύκλωση</a:t>
            </a:r>
            <a:r>
              <a:rPr lang="en-US" b="1" dirty="0">
                <a:solidFill>
                  <a:srgbClr val="7030A0"/>
                </a:solidFill>
              </a:rPr>
              <a:t>;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pPr eaLnBrk="1" hangingPunct="1"/>
            <a:r>
              <a:rPr lang="el-GR" sz="2000" dirty="0"/>
              <a:t>Η ανακύκλωση είναι η χρήση ήδη χρησιμοποιημένων πραγμάτων, μετά από επεξεργασία. </a:t>
            </a:r>
          </a:p>
          <a:p>
            <a:pPr eaLnBrk="1" hangingPunct="1"/>
            <a:r>
              <a:rPr lang="el-GR" sz="2000" dirty="0"/>
              <a:t> Δηλαδή</a:t>
            </a:r>
            <a:r>
              <a:rPr lang="en-GB" sz="2000" dirty="0"/>
              <a:t>, </a:t>
            </a:r>
            <a:r>
              <a:rPr lang="el-GR" sz="2000" dirty="0"/>
              <a:t>όταν </a:t>
            </a:r>
            <a:r>
              <a:rPr lang="el-GR" sz="2000" dirty="0" err="1"/>
              <a:t>πετ</a:t>
            </a:r>
            <a:r>
              <a:rPr lang="en-GB" sz="2000" dirty="0"/>
              <a:t>ά</a:t>
            </a:r>
            <a:r>
              <a:rPr lang="el-GR" sz="2000" dirty="0"/>
              <a:t>με τα σκουπίδια μας, σε </a:t>
            </a:r>
            <a:r>
              <a:rPr lang="en-GB" sz="2000" dirty="0"/>
              <a:t>ε</a:t>
            </a:r>
            <a:r>
              <a:rPr lang="el-GR" sz="2000" dirty="0"/>
              <a:t>ιδικούς κάδους της ανακύκλωσης,</a:t>
            </a:r>
            <a:r>
              <a:rPr lang="en-GB" sz="2000" dirty="0"/>
              <a:t> </a:t>
            </a:r>
            <a:r>
              <a:rPr lang="el-GR" sz="2000" dirty="0"/>
              <a:t>να</a:t>
            </a:r>
            <a:r>
              <a:rPr lang="en-GB" sz="2000" dirty="0"/>
              <a:t> μπ</a:t>
            </a:r>
            <a:r>
              <a:rPr lang="en-GB" sz="2000" dirty="0" err="1"/>
              <a:t>ορούν</a:t>
            </a:r>
            <a:r>
              <a:rPr lang="en-GB" sz="2000" dirty="0"/>
              <a:t> </a:t>
            </a:r>
            <a:r>
              <a:rPr lang="el-GR" sz="2000" dirty="0"/>
              <a:t> </a:t>
            </a:r>
            <a:r>
              <a:rPr lang="en-GB" sz="2000" dirty="0"/>
              <a:t>να</a:t>
            </a:r>
            <a:r>
              <a:rPr lang="el-GR" sz="2000" dirty="0"/>
              <a:t> τα επεξεργαστούν οι </a:t>
            </a:r>
            <a:r>
              <a:rPr lang="en-GB" sz="2000" dirty="0"/>
              <a:t>ε</a:t>
            </a:r>
            <a:r>
              <a:rPr lang="el-GR" sz="2000" dirty="0"/>
              <a:t>ιδικοί </a:t>
            </a:r>
            <a:r>
              <a:rPr lang="en-GB" sz="2000" dirty="0" err="1"/>
              <a:t>για</a:t>
            </a:r>
            <a:r>
              <a:rPr lang="en-GB" sz="2000" dirty="0"/>
              <a:t> </a:t>
            </a:r>
            <a:r>
              <a:rPr lang="el-GR" sz="2000" dirty="0"/>
              <a:t>να μπορέσουμε</a:t>
            </a:r>
            <a:r>
              <a:rPr lang="en-GB" sz="2000" dirty="0"/>
              <a:t> </a:t>
            </a:r>
            <a:r>
              <a:rPr lang="en-GB" sz="2000" dirty="0" err="1"/>
              <a:t>μετά</a:t>
            </a:r>
            <a:r>
              <a:rPr lang="el-GR" sz="2000" dirty="0"/>
              <a:t> να τα</a:t>
            </a:r>
            <a:r>
              <a:rPr lang="en-GB" sz="2000" dirty="0"/>
              <a:t> </a:t>
            </a:r>
            <a:r>
              <a:rPr lang="el-GR" sz="2000" dirty="0"/>
              <a:t>ξαναχρησιμοποιήσουμε.</a:t>
            </a:r>
          </a:p>
        </p:txBody>
      </p:sp>
      <p:pic>
        <p:nvPicPr>
          <p:cNvPr id="3076" name="Picture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486" y="332656"/>
            <a:ext cx="1152757" cy="10078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54438" y="3429000"/>
            <a:ext cx="5076825" cy="998538"/>
          </a:xfrm>
          <a:prstGeom prst="rect">
            <a:avLst/>
          </a:prstGeom>
          <a:ln w="25400" cap="flat" cmpd="sng" algn="ctr">
            <a:solidFill>
              <a:schemeClr val="accent4"/>
            </a:solidFill>
            <a:prstDash val="solid"/>
            <a:miter lim="800000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b="1">
                <a:solidFill>
                  <a:srgbClr val="7030A0"/>
                </a:solidFill>
              </a:rPr>
              <a:t>Γιατί ανακυκλώνουμε</a:t>
            </a:r>
            <a:r>
              <a:rPr lang="en-US" b="1">
                <a:solidFill>
                  <a:srgbClr val="7030A0"/>
                </a:solidFill>
              </a:rPr>
              <a:t>;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438" y="4725144"/>
            <a:ext cx="84136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prstClr val="black"/>
                </a:solidFill>
                <a:latin typeface="Calibri"/>
                <a:cs typeface="+mn-cs"/>
              </a:rPr>
              <a:t>Με το να ανακυκλώνουμε, καταφέρνουμε να </a:t>
            </a:r>
            <a:r>
              <a:rPr lang="el-GR" sz="2000">
                <a:solidFill>
                  <a:prstClr val="black"/>
                </a:solidFill>
                <a:latin typeface="Calibri"/>
                <a:cs typeface="+mn-cs"/>
              </a:rPr>
              <a:t>κάνουμε τη </a:t>
            </a:r>
            <a:r>
              <a:rPr lang="el-GR" sz="2000" dirty="0">
                <a:solidFill>
                  <a:prstClr val="black"/>
                </a:solidFill>
                <a:latin typeface="Calibri"/>
                <a:cs typeface="+mn-cs"/>
              </a:rPr>
              <a:t>γη πιο χαρούμενη επειδή </a:t>
            </a:r>
            <a:r>
              <a:rPr lang="el-GR" sz="2000">
                <a:solidFill>
                  <a:prstClr val="black"/>
                </a:solidFill>
                <a:latin typeface="Calibri"/>
                <a:cs typeface="+mn-cs"/>
              </a:rPr>
              <a:t>δεν τη </a:t>
            </a:r>
            <a:r>
              <a:rPr lang="el-GR" sz="2000" dirty="0">
                <a:solidFill>
                  <a:prstClr val="black"/>
                </a:solidFill>
                <a:latin typeface="Calibri"/>
                <a:cs typeface="+mn-cs"/>
              </a:rPr>
              <a:t>γεμίζουμε με σκουπίδια!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prstClr val="black"/>
                </a:solidFill>
                <a:latin typeface="Calibri"/>
                <a:cs typeface="+mn-cs"/>
              </a:rPr>
              <a:t>Έτσι, έχουμε ένα καθαρό περιβάλλον, για να παίζουμε, να πηγαίνουμε βόλτες και να αναπνέουμε καθαρό αέρα. </a:t>
            </a:r>
          </a:p>
        </p:txBody>
      </p:sp>
      <p:pic>
        <p:nvPicPr>
          <p:cNvPr id="8" name="Picture 3" descr="20110113235138-smiling-planet-earth-cartoon-2-th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4864" y="3280618"/>
            <a:ext cx="1295301" cy="1295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5" grpId="0" build="p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557338"/>
            <a:ext cx="5327650" cy="18002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9600" dirty="0">
                <a:solidFill>
                  <a:srgbClr val="008000"/>
                </a:solidFill>
                <a:latin typeface="Arial Black" pitchFamily="34" charset="0"/>
              </a:rPr>
              <a:t>ΛΑΘΟΣ!</a:t>
            </a:r>
          </a:p>
        </p:txBody>
      </p:sp>
      <p:pic>
        <p:nvPicPr>
          <p:cNvPr id="29699" name="Picture 5" descr="recycling-bin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97200"/>
            <a:ext cx="30797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468313" y="3357563"/>
            <a:ext cx="45243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b="1">
                <a:solidFill>
                  <a:srgbClr val="002060"/>
                </a:solidFill>
              </a:rPr>
              <a:t>Καλή Προσπάθεια</a:t>
            </a:r>
          </a:p>
        </p:txBody>
      </p:sp>
      <p:sp>
        <p:nvSpPr>
          <p:cNvPr id="8" name="Bevel 7">
            <a:hlinkClick r:id="rId3" action="ppaction://hlinksldjump"/>
          </p:cNvPr>
          <p:cNvSpPr/>
          <p:nvPr/>
        </p:nvSpPr>
        <p:spPr>
          <a:xfrm>
            <a:off x="827088" y="5013325"/>
            <a:ext cx="3744912" cy="719138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/>
              <a:t>Τέλος Τεστ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646290"/>
            <a:ext cx="5040560" cy="2592288"/>
          </a:xfrm>
          <a:prstGeom prst="cloudCallout">
            <a:avLst>
              <a:gd name="adj1" fmla="val 50579"/>
              <a:gd name="adj2" fmla="val 4964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ΤΕΛΟΣ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738"/>
            <a:ext cx="3730625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16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048375" cy="863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rgbClr val="7030A0"/>
                </a:solidFill>
              </a:rPr>
              <a:t>Τι ανακυκλώνουμε</a:t>
            </a:r>
            <a:r>
              <a:rPr lang="en-US" b="1" dirty="0">
                <a:solidFill>
                  <a:srgbClr val="7030A0"/>
                </a:solidFill>
              </a:rPr>
              <a:t>;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288" y="1595438"/>
            <a:ext cx="8229600" cy="4857750"/>
          </a:xfrm>
        </p:spPr>
        <p:txBody>
          <a:bodyPr/>
          <a:lstStyle/>
          <a:p>
            <a:pPr eaLnBrk="1" hangingPunct="1"/>
            <a:r>
              <a:rPr lang="el-GR" sz="2800" dirty="0"/>
              <a:t>Χαρτί</a:t>
            </a:r>
          </a:p>
          <a:p>
            <a:pPr eaLnBrk="1" hangingPunct="1"/>
            <a:r>
              <a:rPr lang="el-GR" sz="2800" dirty="0"/>
              <a:t>Γυαλί</a:t>
            </a:r>
          </a:p>
          <a:p>
            <a:pPr eaLnBrk="1" hangingPunct="1"/>
            <a:r>
              <a:rPr lang="el-GR" sz="2800" dirty="0"/>
              <a:t>Μέταλλο</a:t>
            </a:r>
          </a:p>
          <a:p>
            <a:pPr eaLnBrk="1" hangingPunct="1"/>
            <a:r>
              <a:rPr lang="en-GB" sz="2800" dirty="0" err="1"/>
              <a:t>Ηλεκτρικές</a:t>
            </a:r>
            <a:r>
              <a:rPr lang="en-GB" sz="2800" dirty="0"/>
              <a:t> </a:t>
            </a:r>
            <a:r>
              <a:rPr lang="en-GB" sz="2800" dirty="0" err="1"/>
              <a:t>και</a:t>
            </a:r>
            <a:r>
              <a:rPr lang="en-GB" sz="2800" dirty="0"/>
              <a:t> </a:t>
            </a:r>
            <a:r>
              <a:rPr lang="en-GB" sz="2800" dirty="0" err="1"/>
              <a:t>ηλεκτρονικές</a:t>
            </a:r>
            <a:r>
              <a:rPr lang="en-GB" sz="2800" dirty="0"/>
              <a:t> </a:t>
            </a:r>
            <a:r>
              <a:rPr lang="en-GB" sz="2800" dirty="0" err="1"/>
              <a:t>συσκευές</a:t>
            </a:r>
            <a:r>
              <a:rPr lang="en-GB" sz="2800" dirty="0"/>
              <a:t> </a:t>
            </a:r>
            <a:endParaRPr lang="el-GR" sz="2800" dirty="0"/>
          </a:p>
          <a:p>
            <a:pPr eaLnBrk="1" hangingPunct="1"/>
            <a:r>
              <a:rPr lang="el-GR" sz="2800" dirty="0"/>
              <a:t>Μπαταρίες</a:t>
            </a:r>
          </a:p>
          <a:p>
            <a:pPr eaLnBrk="1" hangingPunct="1"/>
            <a:r>
              <a:rPr lang="el-GR" sz="2800" dirty="0"/>
              <a:t>Πλαστικό</a:t>
            </a:r>
            <a:endParaRPr lang="en-GB" sz="2800" dirty="0"/>
          </a:p>
          <a:p>
            <a:pPr eaLnBrk="1" hangingPunct="1"/>
            <a:endParaRPr lang="el-GR" dirty="0"/>
          </a:p>
        </p:txBody>
      </p:sp>
      <p:pic>
        <p:nvPicPr>
          <p:cNvPr id="5124" name="Picture 8" descr="paper-clip-art-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13104">
            <a:off x="6756400" y="739775"/>
            <a:ext cx="21113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bottled-wa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4790">
            <a:off x="6611938" y="4013200"/>
            <a:ext cx="172243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4" descr="images (13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48114">
            <a:off x="4200525" y="1379538"/>
            <a:ext cx="140493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1194989707579933886battery_01.svg.me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192457">
            <a:off x="2600325" y="4429125"/>
            <a:ext cx="13779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5" descr="soda_can_re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73847">
            <a:off x="5041900" y="3903663"/>
            <a:ext cx="92551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C:\Users\Maria Karousiou\Desktop\poso_reuma_katanalwnoun_oi_hlektrikes_suskeues_large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995030">
            <a:off x="352425" y="4957763"/>
            <a:ext cx="1660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err="1">
                <a:solidFill>
                  <a:srgbClr val="7030A0"/>
                </a:solidFill>
              </a:rPr>
              <a:t>Τι</a:t>
            </a:r>
            <a:r>
              <a:rPr lang="en-GB" b="1" dirty="0">
                <a:solidFill>
                  <a:srgbClr val="7030A0"/>
                </a:solidFill>
              </a:rPr>
              <a:t> ανα</a:t>
            </a:r>
            <a:r>
              <a:rPr lang="en-GB" b="1" dirty="0" err="1">
                <a:solidFill>
                  <a:srgbClr val="7030A0"/>
                </a:solidFill>
              </a:rPr>
              <a:t>κυκλώνουμε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στους</a:t>
            </a:r>
            <a:r>
              <a:rPr lang="en-GB" b="1" dirty="0">
                <a:solidFill>
                  <a:srgbClr val="7030A0"/>
                </a:solidFill>
              </a:rPr>
              <a:t> μπ</a:t>
            </a:r>
            <a:r>
              <a:rPr lang="en-GB" b="1" dirty="0" err="1">
                <a:solidFill>
                  <a:srgbClr val="7030A0"/>
                </a:solidFill>
              </a:rPr>
              <a:t>λε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κάδους</a:t>
            </a:r>
            <a:r>
              <a:rPr lang="en-GB" b="1" dirty="0">
                <a:solidFill>
                  <a:srgbClr val="7030A0"/>
                </a:solidFill>
              </a:rPr>
              <a:t>; 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Πλαστικά μπουκάλια και δοχεί</a:t>
            </a:r>
            <a:r>
              <a:rPr lang="en-GB" dirty="0"/>
              <a:t>α: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err="1"/>
              <a:t>Νερού</a:t>
            </a:r>
            <a:r>
              <a:rPr lang="en-GB" sz="2000" dirty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err="1"/>
              <a:t>Γάλ</a:t>
            </a:r>
            <a:r>
              <a:rPr lang="en-GB" sz="2000" dirty="0"/>
              <a:t>ακτος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err="1"/>
              <a:t>Χυμών</a:t>
            </a:r>
            <a:r>
              <a:rPr lang="en-GB" sz="2000" dirty="0"/>
              <a:t> </a:t>
            </a:r>
            <a:endParaRPr lang="el-GR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Μετ</a:t>
            </a:r>
            <a:r>
              <a:rPr lang="en-US" dirty="0"/>
              <a:t>αλλικές Συσκευασίες: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/>
              <a:t>Αν</a:t>
            </a:r>
            <a:r>
              <a:rPr lang="en-US" sz="2000" dirty="0"/>
              <a:t>αψυκτικών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Κα</a:t>
            </a:r>
            <a:r>
              <a:rPr lang="en-US" sz="2000" dirty="0" err="1"/>
              <a:t>φέδων</a:t>
            </a:r>
            <a:r>
              <a:rPr lang="en-US" sz="2000" dirty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/>
              <a:t>Κονσέρ</a:t>
            </a:r>
            <a:r>
              <a:rPr lang="en-US" sz="2000" dirty="0"/>
              <a:t>βων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Χάρτινες Συσκευασίες Ποτών:</a:t>
            </a:r>
            <a:endParaRPr lang="en-GB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err="1"/>
              <a:t>Χυμοί</a:t>
            </a:r>
            <a:r>
              <a:rPr lang="en-GB" sz="2000" dirty="0"/>
              <a:t>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err="1"/>
              <a:t>Γάλ</a:t>
            </a:r>
            <a:r>
              <a:rPr lang="en-GB" sz="2000" dirty="0"/>
              <a:t>ακτος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err="1"/>
              <a:t>Κρέμες</a:t>
            </a:r>
            <a:r>
              <a:rPr lang="en-GB" sz="20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84784"/>
            <a:ext cx="2116137" cy="296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Content Placeholder 3" descr="images (1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445000"/>
            <a:ext cx="1584325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err="1">
                <a:solidFill>
                  <a:srgbClr val="7030A0"/>
                </a:solidFill>
              </a:rPr>
              <a:t>Τι</a:t>
            </a:r>
            <a:r>
              <a:rPr lang="en-GB" b="1" dirty="0">
                <a:solidFill>
                  <a:srgbClr val="7030A0"/>
                </a:solidFill>
              </a:rPr>
              <a:t> ανα</a:t>
            </a:r>
            <a:r>
              <a:rPr lang="en-GB" b="1" dirty="0" err="1">
                <a:solidFill>
                  <a:srgbClr val="7030A0"/>
                </a:solidFill>
              </a:rPr>
              <a:t>κυκλώνουμε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στους</a:t>
            </a:r>
            <a:r>
              <a:rPr lang="en-GB" b="1" dirty="0">
                <a:solidFill>
                  <a:srgbClr val="7030A0"/>
                </a:solidFill>
              </a:rPr>
              <a:t> κα</a:t>
            </a:r>
            <a:r>
              <a:rPr lang="en-GB" b="1" dirty="0" err="1">
                <a:solidFill>
                  <a:srgbClr val="7030A0"/>
                </a:solidFill>
              </a:rPr>
              <a:t>φέ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κάδους</a:t>
            </a:r>
            <a:r>
              <a:rPr lang="en-GB" b="1" dirty="0">
                <a:solidFill>
                  <a:srgbClr val="7030A0"/>
                </a:solidFill>
              </a:rPr>
              <a:t>;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Χαρτόκουτα και χαρτοκιβώτια: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/>
              <a:t>Παπουτσιών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/>
              <a:t>Συσκευών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/>
              <a:t>Δημητριακών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Φα</a:t>
            </a:r>
            <a:r>
              <a:rPr lang="en-US" sz="2400" dirty="0" err="1"/>
              <a:t>ρμάκων</a:t>
            </a:r>
            <a:r>
              <a:rPr lang="en-US" sz="2400" dirty="0"/>
              <a:t> </a:t>
            </a:r>
            <a:endParaRPr lang="el-GR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dirty="0" err="1"/>
              <a:t>Εφημερίδες</a:t>
            </a:r>
            <a:r>
              <a:rPr lang="en-US" dirty="0"/>
              <a:t> 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Περιοδικά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Χαρτί Γραφείου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400" dirty="0"/>
          </a:p>
        </p:txBody>
      </p:sp>
      <p:pic>
        <p:nvPicPr>
          <p:cNvPr id="9220" name="Picture 2" descr="C:\Users\Maria Karousiou\Desktop\SANY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484784"/>
            <a:ext cx="1800225" cy="285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3" descr="ANd9GcRxvBiHM0ahLepASX1y-t7jgAAlZ2uhm8gnLcErOBxkWp0swz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492375"/>
            <a:ext cx="1412875" cy="139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4" descr="ANd9GcT_HeXTVsPwKYhzLoWTETpdvbqV-ttNCmyGzwDQ-f3jUv3VcxTW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0" y="4437063"/>
            <a:ext cx="13223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Ρούχα </a:t>
            </a:r>
          </a:p>
          <a:p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8309" y="26064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/>
              <a:t>Τι</a:t>
            </a:r>
            <a:r>
              <a:rPr lang="en-GB" dirty="0"/>
              <a:t> ανα</a:t>
            </a:r>
            <a:r>
              <a:rPr lang="en-GB" dirty="0" err="1"/>
              <a:t>κυκλώνουμε</a:t>
            </a:r>
            <a:r>
              <a:rPr lang="en-GB" dirty="0"/>
              <a:t> </a:t>
            </a:r>
            <a:r>
              <a:rPr lang="en-GB" dirty="0" err="1"/>
              <a:t>στους</a:t>
            </a:r>
            <a:r>
              <a:rPr lang="en-GB" dirty="0"/>
              <a:t> </a:t>
            </a:r>
            <a:r>
              <a:rPr lang="el-GR" dirty="0"/>
              <a:t>μοβ</a:t>
            </a:r>
            <a:r>
              <a:rPr lang="en-GB" dirty="0"/>
              <a:t> </a:t>
            </a:r>
            <a:r>
              <a:rPr lang="en-GB" dirty="0" err="1"/>
              <a:t>κάδους</a:t>
            </a:r>
            <a:r>
              <a:rPr lang="en-GB" dirty="0"/>
              <a:t>;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16" y="2852936"/>
            <a:ext cx="5256584" cy="2877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329685" cy="1752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16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AED3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err="1">
                <a:solidFill>
                  <a:srgbClr val="7030A0"/>
                </a:solidFill>
              </a:rPr>
              <a:t>Τι</a:t>
            </a:r>
            <a:r>
              <a:rPr lang="en-GB" b="1" dirty="0">
                <a:solidFill>
                  <a:srgbClr val="7030A0"/>
                </a:solidFill>
              </a:rPr>
              <a:t> ανα</a:t>
            </a:r>
            <a:r>
              <a:rPr lang="en-GB" b="1" dirty="0" err="1">
                <a:solidFill>
                  <a:srgbClr val="7030A0"/>
                </a:solidFill>
              </a:rPr>
              <a:t>κυκλώνουμε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στους</a:t>
            </a:r>
            <a:r>
              <a:rPr lang="en-GB" b="1" dirty="0">
                <a:solidFill>
                  <a:srgbClr val="7030A0"/>
                </a:solidFill>
              </a:rPr>
              <a:t> π</a:t>
            </a:r>
            <a:r>
              <a:rPr lang="en-GB" b="1" dirty="0" err="1">
                <a:solidFill>
                  <a:srgbClr val="7030A0"/>
                </a:solidFill>
              </a:rPr>
              <a:t>ράσινους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κάδους</a:t>
            </a:r>
            <a:r>
              <a:rPr lang="en-GB" b="1" dirty="0">
                <a:solidFill>
                  <a:srgbClr val="7030A0"/>
                </a:solidFill>
              </a:rPr>
              <a:t>;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/>
              <a:t>Γυ</a:t>
            </a:r>
            <a:r>
              <a:rPr lang="en-GB" dirty="0"/>
              <a:t>αλί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err="1"/>
              <a:t>Γυάλιν</a:t>
            </a:r>
            <a:r>
              <a:rPr lang="en-GB" sz="2400" dirty="0"/>
              <a:t>α μπουκαλάκια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err="1"/>
              <a:t>Γυάλιν</a:t>
            </a:r>
            <a:r>
              <a:rPr lang="en-GB" sz="2400" dirty="0"/>
              <a:t>α βαζάκια </a:t>
            </a:r>
            <a:endParaRPr lang="el-GR" sz="2400" dirty="0"/>
          </a:p>
        </p:txBody>
      </p:sp>
      <p:pic>
        <p:nvPicPr>
          <p:cNvPr id="10244" name="Picture 3" descr="C:\Users\Maria Karousiou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1743075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l-05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884">
            <a:off x="4957029" y="4046219"/>
            <a:ext cx="2209800" cy="160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5" descr="ANd9GcRxxIZmDKHDwmF9dR1LK-0LPN6VxcxygCuz-TW1LQW18XNZZ8k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98762">
            <a:off x="1300163" y="3579813"/>
            <a:ext cx="26908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err="1">
                <a:solidFill>
                  <a:srgbClr val="7030A0"/>
                </a:solidFill>
              </a:rPr>
              <a:t>Τι</a:t>
            </a:r>
            <a:r>
              <a:rPr lang="en-GB" b="1" dirty="0">
                <a:solidFill>
                  <a:srgbClr val="7030A0"/>
                </a:solidFill>
              </a:rPr>
              <a:t> ανα</a:t>
            </a:r>
            <a:r>
              <a:rPr lang="en-GB" b="1" dirty="0" err="1">
                <a:solidFill>
                  <a:srgbClr val="7030A0"/>
                </a:solidFill>
              </a:rPr>
              <a:t>κυκλώνουμε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στους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κάδους</a:t>
            </a:r>
            <a:r>
              <a:rPr lang="el-GR" b="1" dirty="0">
                <a:solidFill>
                  <a:srgbClr val="7030A0"/>
                </a:solidFill>
              </a:rPr>
              <a:t> Α.Φ.Η.Σ</a:t>
            </a:r>
            <a:r>
              <a:rPr lang="en-GB" b="1" dirty="0">
                <a:solidFill>
                  <a:srgbClr val="7030A0"/>
                </a:solidFill>
              </a:rPr>
              <a:t>;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www.netxl.gr/wp-content/uploads/2014/01/afis-kado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56309"/>
            <a:ext cx="11525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184482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200" dirty="0"/>
              <a:t>Μπαταρίες</a:t>
            </a:r>
          </a:p>
        </p:txBody>
      </p:sp>
      <p:pic>
        <p:nvPicPr>
          <p:cNvPr id="8" name="Picture 2" descr="200px-Recy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84984"/>
            <a:ext cx="2478088" cy="23479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72037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360</Words>
  <Application>Microsoft Office PowerPoint</Application>
  <PresentationFormat>On-screen Show (4:3)</PresentationFormat>
  <Paragraphs>108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Arial Black</vt:lpstr>
      <vt:lpstr>Calibri</vt:lpstr>
      <vt:lpstr>Office Theme</vt:lpstr>
      <vt:lpstr>Παγκόσμια Μέρα της Ανακύκλωσης </vt:lpstr>
      <vt:lpstr>PowerPoint Presentation</vt:lpstr>
      <vt:lpstr>Τι είναι η ανακύκλωση;</vt:lpstr>
      <vt:lpstr>Τι ανακυκλώνουμε;</vt:lpstr>
      <vt:lpstr>Τι ανακυκλώνουμε στους μπλε κάδους; </vt:lpstr>
      <vt:lpstr>Τι ανακυκλώνουμε στους καφέ κάδους;</vt:lpstr>
      <vt:lpstr>Τι ανακυκλώνουμε στους μοβ κάδους;</vt:lpstr>
      <vt:lpstr>Τι ανακυκλώνουμε στους πράσινους κάδους;</vt:lpstr>
      <vt:lpstr>Τι ανακυκλώνουμε στους κάδους Α.Φ.Η.Σ;</vt:lpstr>
      <vt:lpstr>Ήρθε η στιγμή για το παιγνίδι της Ανακύκλωσης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ΑΝΑΚΥΚΛΩΣΗ</dc:title>
  <dc:creator>User</dc:creator>
  <cp:lastModifiedBy>Erini</cp:lastModifiedBy>
  <cp:revision>49</cp:revision>
  <cp:lastPrinted>2016-03-24T07:25:55Z</cp:lastPrinted>
  <dcterms:created xsi:type="dcterms:W3CDTF">2013-02-27T08:30:12Z</dcterms:created>
  <dcterms:modified xsi:type="dcterms:W3CDTF">2020-05-02T14:19:23Z</dcterms:modified>
</cp:coreProperties>
</file>