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4" r:id="rId4"/>
    <p:sldId id="260" r:id="rId5"/>
    <p:sldId id="263" r:id="rId6"/>
    <p:sldId id="265" r:id="rId7"/>
    <p:sldId id="266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9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2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6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9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9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3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EEA1-EF07-4D6D-8E26-84F083866C8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5340-0DE3-4FA3-85DB-85316E9B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http://dim-makedonitissa3-lef.schools.ac.cy/theme/school-theme5/images/logo-makedonitissa3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http://dim-makedonitissa3-lef.schools.ac.cy/theme/school-theme5/images/logo-makedonitissa3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http://dim-makedonitissa3-lef.schools.ac.cy/theme/school-theme5/images/logo-makedonitissa3.jpg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dim-makedonitissa3-lef.schools.ac.cy/theme/school-theme5/images/logo-makedonitissa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6CF978-0E5B-47D7-B43A-0A690E48E9D1}"/>
              </a:ext>
            </a:extLst>
          </p:cNvPr>
          <p:cNvSpPr txBox="1"/>
          <p:nvPr/>
        </p:nvSpPr>
        <p:spPr>
          <a:xfrm>
            <a:off x="1927974" y="4509158"/>
            <a:ext cx="8975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600" dirty="0">
                <a:latin typeface="MariaAvraam" panose="02000000000000000000" pitchFamily="2" charset="0"/>
              </a:rPr>
              <a:t>ΛΥΣΕΙΣ </a:t>
            </a:r>
            <a:r>
              <a:rPr lang="en-US" sz="3600" dirty="0">
                <a:latin typeface="MariaAvraam" panose="02000000000000000000" pitchFamily="2" charset="0"/>
              </a:rPr>
              <a:t>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</a:p>
          <a:p>
            <a:pPr algn="ctr">
              <a:lnSpc>
                <a:spcPct val="150000"/>
              </a:lnSpc>
            </a:pPr>
            <a:r>
              <a:rPr lang="el-GR" sz="3600" dirty="0">
                <a:latin typeface="MariaAvraam" panose="02000000000000000000" pitchFamily="2" charset="0"/>
              </a:rPr>
              <a:t>9</a:t>
            </a:r>
            <a:r>
              <a:rPr lang="el-GR" sz="3600" baseline="30000" dirty="0">
                <a:latin typeface="MariaAvraam" panose="02000000000000000000" pitchFamily="2" charset="0"/>
              </a:rPr>
              <a:t>η   Εβδομάδα   18/5/20  -  22/5/20 </a:t>
            </a:r>
            <a:endParaRPr lang="en-GB" sz="3600" dirty="0">
              <a:latin typeface="MariaAvraam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82BF60-637E-4C4B-8088-A373FBACB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27" y="157803"/>
            <a:ext cx="5915076" cy="241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BE689F89-9436-40A0-9EBE-571979120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8206" y="2620743"/>
            <a:ext cx="5915075" cy="16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682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8474" y="1544127"/>
            <a:ext cx="4508031" cy="2501662"/>
            <a:chOff x="274320" y="438912"/>
            <a:chExt cx="11430000" cy="559612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" y="438912"/>
              <a:ext cx="3286826" cy="2220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2838808" y="966724"/>
              <a:ext cx="5572316" cy="2479397"/>
            </a:xfrm>
            <a:prstGeom prst="wedgeRectCallout">
              <a:avLst>
                <a:gd name="adj1" fmla="val -62162"/>
                <a:gd name="adj2" fmla="val -7106"/>
              </a:avLst>
            </a:prstGeom>
            <a:solidFill>
              <a:srgbClr val="FFD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171450" marR="0" lvl="0" indent="-1714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Wingdings" panose="05000000000000000000" pitchFamily="2" charset="2"/>
                <a:buChar char="v"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Ποι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α</a:t>
              </a:r>
              <a:r>
                <a:rPr kumimoji="0" lang="el-G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 μπορεί να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 </a:t>
              </a: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είν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αι αυτά τα δύο παιδιά;</a:t>
              </a:r>
            </a:p>
            <a:p>
              <a:pPr marL="171450" marR="0" lvl="0" indent="-1714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Wingdings" panose="05000000000000000000" pitchFamily="2" charset="2"/>
                <a:buChar char="v"/>
                <a:tabLst/>
              </a:pPr>
              <a:r>
                <a:rPr lang="en-US" altLang="en-US" sz="1200" dirty="0">
                  <a:latin typeface="Arno Pro Light Display" panose="02020402050506020403" pitchFamily="18" charset="0"/>
                </a:rPr>
                <a:t>T</a:t>
              </a:r>
              <a:r>
                <a:rPr lang="el-GR" altLang="en-US" sz="1200" dirty="0">
                  <a:latin typeface="Arno Pro Light Display" panose="02020402050506020403" pitchFamily="18" charset="0"/>
                </a:rPr>
                <a:t>ι κοινό* έχουν 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α</a:t>
              </a: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υτά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 τα πα</a:t>
              </a: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ιδιά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no Pro Light Display" panose="02020402050506020403" pitchFamily="18" charset="0"/>
                </a:rPr>
                <a:t>; </a:t>
              </a:r>
              <a:endParaRPr kumimoji="0" lang="el-G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no Pro Light Display" panose="02020402050506020403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l-GR" altLang="en-US" sz="1000" dirty="0">
                  <a:latin typeface="Arno Pro Light Display" panose="02020402050506020403" pitchFamily="18" charset="0"/>
                </a:rPr>
                <a:t>*κοινό= ίδιο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" name="Picture 2" descr="Wolfgang Amadeus Mozart - Wikipedi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09863" y="966724"/>
              <a:ext cx="3094457" cy="401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8663369" y="5162830"/>
              <a:ext cx="3040951" cy="823387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2" descr="Seven-year-old Stelios Kerasidis pens an 'Isolation Waltz' (VIDEO 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6043" y="3595228"/>
              <a:ext cx="3955657" cy="2439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899958" y="3611063"/>
              <a:ext cx="1452318" cy="2423977"/>
            </a:xfrm>
            <a:prstGeom prst="rect">
              <a:avLst/>
            </a:prstGeom>
            <a:solidFill>
              <a:srgbClr val="808000">
                <a:alpha val="6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8" name="Picture 2" descr="http://fc08.deviantart.net/fs70/i/2011/003/d/8/baby_mozart_by_kcidis-d36c3oj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125" y="1625170"/>
              <a:ext cx="1000061" cy="117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2">
            <a:extLst>
              <a:ext uri="{FF2B5EF4-FFF2-40B4-BE49-F238E27FC236}">
                <a16:creationId xmlns:a16="http://schemas.microsoft.com/office/drawing/2014/main" id="{33865DD2-9A01-42B3-A479-B584ADCB0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112542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10951" y="491706"/>
            <a:ext cx="7522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ΜΟΥΣΙΚΗ Α΄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01396" y="1682151"/>
            <a:ext cx="67458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Αν έχουν μείνει αναπάντητα ερωτήματα μετά που έχετε παρακολουθήσει την παρουσίαση πολυμέσων, μπορείτε να διαβάσετε μαζί με τα παιδιά: </a:t>
            </a:r>
          </a:p>
          <a:p>
            <a:r>
              <a:rPr lang="el-GR" dirty="0"/>
              <a:t>Το παιδί στην φωτογραφία κάτω αριστερά είναι ο Στέλιος </a:t>
            </a:r>
            <a:r>
              <a:rPr lang="el-GR" dirty="0" err="1"/>
              <a:t>Κερασίδης</a:t>
            </a:r>
            <a:r>
              <a:rPr lang="el-GR" dirty="0"/>
              <a:t> από την Ελλάδα. Γεννήθηκε το 2012 και θεωρείται παιδί-θαύμα αφού παίζει πολύ δύσκολο ρεπερτόριο στο πιάνο και συνθέτει τη δική του μουσική. Έχει κερδίσει πολλούς διαγωνισμούς μουσικής στην Ελλάδα και στην Ευρώπη. Το παιδί πάνω δεξιά είναι ο Βόλφγκανγκ </a:t>
            </a:r>
            <a:r>
              <a:rPr lang="el-GR" dirty="0" err="1"/>
              <a:t>Αμαντέους</a:t>
            </a:r>
            <a:r>
              <a:rPr lang="el-GR" dirty="0"/>
              <a:t> Μότσαρτ. Όπως και ο Στέλιος ήταν και αυτός ένα παιδί θαύμα, εξαιρετικός πιανίστας και ένας από τους διασημότερους συνθέτες όλων των εποχών. Ο Μότσαρτ γεννήθηκε 264 χρόνια πριν. Και τα δύο παιδιά είχαν/έχουν τον πατέρα τους μουσικό και έδειξαν από πολύ μικρά το ταλέντο τους στη μουσική.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7751" y="5736566"/>
            <a:ext cx="1040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Εργασία 2 (Γραπτά):</a:t>
            </a:r>
            <a:r>
              <a:rPr lang="el-GR" b="1" dirty="0"/>
              <a:t> </a:t>
            </a:r>
            <a:r>
              <a:rPr lang="el-GR" dirty="0"/>
              <a:t>Συνθέτης/συνθέτρια είναι αυτός/αυτή που γράφει τη δική του/της μουσική.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415" y="1709529"/>
            <a:ext cx="11758176" cy="530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MariaAvraam" panose="02000000000000000000" pitchFamily="2" charset="0"/>
              </a:rPr>
              <a:t>* </a:t>
            </a:r>
            <a:r>
              <a:rPr lang="el-GR" b="1" u="sng" dirty="0">
                <a:latin typeface="MariaAvraam" panose="02000000000000000000" pitchFamily="2" charset="0"/>
              </a:rPr>
              <a:t>Απαντώ προφορικά στις ερωτήσεις: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Στην εικόνα είναι ο Άρης, η Ιωάννα, ο </a:t>
            </a:r>
            <a:r>
              <a:rPr lang="el-GR" dirty="0" err="1">
                <a:latin typeface="MariaAvraam" panose="02000000000000000000" pitchFamily="2" charset="0"/>
              </a:rPr>
              <a:t>Σαμπέρ</a:t>
            </a:r>
            <a:r>
              <a:rPr lang="el-GR" dirty="0">
                <a:latin typeface="MariaAvraam" panose="02000000000000000000" pitchFamily="2" charset="0"/>
              </a:rPr>
              <a:t> και ο Ορφέας.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Βρίσκονται στην αυλή του σπιτιού του, στην οδό Άγγελου Σικελιανού.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Η εποχή που συμβαίνουν όλα αυτά είναι ο χειμώνας.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Μαζί με τα παιδιά είναι το σκυλάκι, ο </a:t>
            </a:r>
            <a:r>
              <a:rPr lang="el-GR" dirty="0" err="1">
                <a:latin typeface="MariaAvraam" panose="02000000000000000000" pitchFamily="2" charset="0"/>
              </a:rPr>
              <a:t>Μολύβιος</a:t>
            </a:r>
            <a:r>
              <a:rPr lang="el-GR" dirty="0">
                <a:latin typeface="MariaAvraam" panose="020000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Ο </a:t>
            </a:r>
            <a:r>
              <a:rPr lang="el-GR" dirty="0" err="1">
                <a:latin typeface="MariaAvraam" panose="02000000000000000000" pitchFamily="2" charset="0"/>
              </a:rPr>
              <a:t>Μολύβιος</a:t>
            </a:r>
            <a:r>
              <a:rPr lang="el-GR" dirty="0">
                <a:latin typeface="MariaAvraam" panose="02000000000000000000" pitchFamily="2" charset="0"/>
              </a:rPr>
              <a:t> κρατά στο στόμα του ένα μεγάλο κλειδί.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Πιθανόν να το βρήκε όταν έσκαβε στο χιόνι. Ίσως ήταν πίσω από το παγκάκι. Μπορεί να το πήρε από το εργαστήρι ζωγραφικής. Μάλλον το βρήκε στο οικόπεδο.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ariaAvraam" panose="02000000000000000000" pitchFamily="2" charset="0"/>
              </a:rPr>
              <a:t>* </a:t>
            </a:r>
            <a:r>
              <a:rPr lang="el-GR" b="1" u="sng" dirty="0">
                <a:latin typeface="MariaAvraam" panose="02000000000000000000" pitchFamily="2" charset="0"/>
              </a:rPr>
              <a:t>Απαντώ προφορικά τις ερωτήσεις: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Ο </a:t>
            </a:r>
            <a:r>
              <a:rPr lang="el-GR" dirty="0" err="1">
                <a:latin typeface="MariaAvraam" panose="02000000000000000000" pitchFamily="2" charset="0"/>
              </a:rPr>
              <a:t>Μολύβιος</a:t>
            </a:r>
            <a:r>
              <a:rPr lang="el-GR" dirty="0">
                <a:latin typeface="MariaAvraam" panose="02000000000000000000" pitchFamily="2" charset="0"/>
              </a:rPr>
              <a:t> ήταν γεμάτος αγκάθια και λάσπες.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Ο Άρης ρώτησε τον </a:t>
            </a:r>
            <a:r>
              <a:rPr lang="el-GR" dirty="0" err="1">
                <a:latin typeface="MariaAvraam" panose="02000000000000000000" pitchFamily="2" charset="0"/>
              </a:rPr>
              <a:t>Μολύβιο</a:t>
            </a:r>
            <a:r>
              <a:rPr lang="el-GR" dirty="0">
                <a:latin typeface="MariaAvraam" panose="02000000000000000000" pitchFamily="2" charset="0"/>
              </a:rPr>
              <a:t> πού βρήκε το κλειδί.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Η Ιωάννα πρότεινε να καθαρίσουν τον σκύλο πρώτα από τα αγκάθια και τις λάσπες.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D4A087-2020-45EC-83E1-D80373BD9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80" y="1213504"/>
            <a:ext cx="11635910" cy="646332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4224B4F-5307-4F61-AFF8-882BF85D5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" y="3175"/>
            <a:ext cx="3158881" cy="129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3791EA-F259-4ECD-B5D3-B2547B9252FE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ΕΛΛΗΝΙΚΑ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C31973-7693-4896-B9F6-608482093E49}"/>
              </a:ext>
            </a:extLst>
          </p:cNvPr>
          <p:cNvSpPr txBox="1"/>
          <p:nvPr/>
        </p:nvSpPr>
        <p:spPr>
          <a:xfrm>
            <a:off x="495300" y="1300766"/>
            <a:ext cx="11201400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Ο Σαμπέρ αναρωτιέται τι μπορεί να ανοίγει ένα τόσο μεγάλο κλειδί.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MariaAvraam" panose="02000000000000000000" pitchFamily="2" charset="0"/>
              </a:rPr>
              <a:t>Ο Ορφέας παρατήρησε ότι στο κλειδί είναι δεμένος ένας σπάγκος με μια ταμπελίτσα.</a:t>
            </a:r>
            <a:endParaRPr lang="en-US" dirty="0">
              <a:latin typeface="MariaAvraam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GB" b="1" u="sng" dirty="0">
              <a:latin typeface="MariaAvraam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l-GR" b="1" u="sng" dirty="0">
                <a:latin typeface="MariaAvraam" panose="02000000000000000000" pitchFamily="2" charset="0"/>
              </a:rPr>
              <a:t>Βιβλίο, σελ. 23, Πρώτη άσκηση</a:t>
            </a:r>
            <a:r>
              <a:rPr lang="el-GR" dirty="0">
                <a:latin typeface="MariaAvraam" panose="02000000000000000000" pitchFamily="2" charset="0"/>
              </a:rPr>
              <a:t>: παράγκα, καγκελόπορτα, γκαράζ</a:t>
            </a:r>
            <a:endParaRPr lang="en-GB" dirty="0">
              <a:latin typeface="MariaAvraam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l-GR" b="1" u="sng" dirty="0">
                <a:latin typeface="MariaAvraam" panose="02000000000000000000" pitchFamily="2" charset="0"/>
              </a:rPr>
              <a:t>Βιβλίο, σελ. 23 Δεύτερη άσκηση</a:t>
            </a:r>
            <a:r>
              <a:rPr lang="el-GR" dirty="0">
                <a:latin typeface="MariaAvraam" panose="02000000000000000000" pitchFamily="2" charset="0"/>
              </a:rPr>
              <a:t>: Αγγελία, Άγγελου</a:t>
            </a:r>
          </a:p>
          <a:p>
            <a:pPr>
              <a:lnSpc>
                <a:spcPct val="150000"/>
              </a:lnSpc>
            </a:pPr>
            <a:r>
              <a:rPr lang="el-GR" b="1" u="sng" dirty="0">
                <a:latin typeface="MariaAvraam" panose="02000000000000000000" pitchFamily="2" charset="0"/>
              </a:rPr>
              <a:t>Τ.Ε. σελ. 22, άσκ. 1</a:t>
            </a:r>
            <a:r>
              <a:rPr lang="el-GR" dirty="0">
                <a:latin typeface="MariaAvraam" panose="02000000000000000000" pitchFamily="2" charset="0"/>
              </a:rPr>
              <a:t>: πιγκουίνος, πιγκουίνο, γκρίζα, μαγκούρα</a:t>
            </a:r>
          </a:p>
          <a:p>
            <a:pPr>
              <a:lnSpc>
                <a:spcPct val="150000"/>
              </a:lnSpc>
            </a:pPr>
            <a:r>
              <a:rPr lang="el-GR" b="1" u="sng" dirty="0">
                <a:latin typeface="MariaAvraam" panose="02000000000000000000" pitchFamily="2" charset="0"/>
              </a:rPr>
              <a:t>Τ.Ε. σελ. 23, άσκ. 2</a:t>
            </a:r>
            <a:r>
              <a:rPr lang="el-GR" dirty="0">
                <a:latin typeface="MariaAvraam" panose="02000000000000000000" pitchFamily="2" charset="0"/>
              </a:rPr>
              <a:t>: σαλιγκάρι, πιγκουίνοι</a:t>
            </a:r>
          </a:p>
          <a:p>
            <a:pPr>
              <a:lnSpc>
                <a:spcPct val="150000"/>
              </a:lnSpc>
            </a:pPr>
            <a:r>
              <a:rPr lang="el-GR" b="1" u="sng" dirty="0">
                <a:latin typeface="MariaAvraam" panose="02000000000000000000" pitchFamily="2" charset="0"/>
              </a:rPr>
              <a:t>Τ.Ε. σελ. 23, άσκ. 3</a:t>
            </a:r>
            <a:r>
              <a:rPr lang="el-GR" dirty="0">
                <a:latin typeface="MariaAvraam" panose="02000000000000000000" pitchFamily="2" charset="0"/>
              </a:rPr>
              <a:t>: στρογγυλό, φεγγάρι, φέγγε</a:t>
            </a:r>
          </a:p>
          <a:p>
            <a:pPr>
              <a:lnSpc>
                <a:spcPct val="150000"/>
              </a:lnSpc>
            </a:pPr>
            <a:endParaRPr lang="en-GB" b="1" u="sng" dirty="0">
              <a:latin typeface="MariaAvraam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l-GR" b="1" u="sng" dirty="0">
                <a:latin typeface="MariaAvraam" panose="02000000000000000000" pitchFamily="2" charset="0"/>
              </a:rPr>
              <a:t>Αγγελία</a:t>
            </a:r>
            <a:r>
              <a:rPr lang="el-GR" dirty="0">
                <a:latin typeface="MariaAvraam" panose="02000000000000000000" pitchFamily="2" charset="0"/>
              </a:rPr>
              <a:t>: Έχασα τη </a:t>
            </a:r>
            <a:r>
              <a:rPr lang="el-GR" b="1" u="sng" dirty="0">
                <a:latin typeface="MariaAvraam" panose="02000000000000000000" pitchFamily="2" charset="0"/>
              </a:rPr>
              <a:t>γάτα</a:t>
            </a:r>
            <a:r>
              <a:rPr lang="el-GR" dirty="0">
                <a:latin typeface="MariaAvraam" panose="02000000000000000000" pitchFamily="2" charset="0"/>
              </a:rPr>
              <a:t> μου. Τη λένε </a:t>
            </a:r>
            <a:r>
              <a:rPr lang="el-GR" b="1" u="sng" dirty="0">
                <a:latin typeface="MariaAvraam" panose="02000000000000000000" pitchFamily="2" charset="0"/>
              </a:rPr>
              <a:t>Μάργκαρετ</a:t>
            </a:r>
            <a:r>
              <a:rPr lang="el-GR" dirty="0">
                <a:latin typeface="MariaAvraam" panose="02000000000000000000" pitchFamily="2" charset="0"/>
              </a:rPr>
              <a:t>. Έχει χρώμα </a:t>
            </a:r>
            <a:r>
              <a:rPr lang="el-GR" b="1" u="sng" dirty="0">
                <a:latin typeface="MariaAvraam" panose="02000000000000000000" pitchFamily="2" charset="0"/>
              </a:rPr>
              <a:t>άσπρο</a:t>
            </a:r>
            <a:r>
              <a:rPr lang="el-GR" dirty="0">
                <a:latin typeface="MariaAvraam" panose="02000000000000000000" pitchFamily="2" charset="0"/>
              </a:rPr>
              <a:t> και </a:t>
            </a:r>
            <a:r>
              <a:rPr lang="el-GR" b="1" u="sng" dirty="0">
                <a:latin typeface="MariaAvraam" panose="02000000000000000000" pitchFamily="2" charset="0"/>
              </a:rPr>
              <a:t>πορτοκαλί</a:t>
            </a:r>
            <a:r>
              <a:rPr lang="el-GR" dirty="0">
                <a:latin typeface="MariaAvraam" panose="02000000000000000000" pitchFamily="2" charset="0"/>
              </a:rPr>
              <a:t>. Την έχασα στην περιοχή της Μακεδονίτισσας, τη </a:t>
            </a:r>
            <a:r>
              <a:rPr lang="el-GR" b="1" u="sng" dirty="0">
                <a:latin typeface="MariaAvraam" panose="02000000000000000000" pitchFamily="2" charset="0"/>
              </a:rPr>
              <a:t>Δευτέρα</a:t>
            </a:r>
            <a:r>
              <a:rPr lang="el-GR" dirty="0">
                <a:latin typeface="MariaAvraam" panose="02000000000000000000" pitchFamily="2" charset="0"/>
              </a:rPr>
              <a:t>, 18 του Μάη 2020. Όποιος την είδε, παρακαλώ να </a:t>
            </a:r>
            <a:r>
              <a:rPr lang="el-GR" b="1" u="sng" dirty="0">
                <a:latin typeface="MariaAvraam" panose="02000000000000000000" pitchFamily="2" charset="0"/>
              </a:rPr>
              <a:t>τηλεφωνήσει</a:t>
            </a:r>
            <a:r>
              <a:rPr lang="el-GR" dirty="0">
                <a:latin typeface="MariaAvraam" panose="02000000000000000000" pitchFamily="2" charset="0"/>
              </a:rPr>
              <a:t> στο 123456789.</a:t>
            </a:r>
          </a:p>
          <a:p>
            <a:pPr>
              <a:lnSpc>
                <a:spcPct val="150000"/>
              </a:lnSpc>
            </a:pPr>
            <a:endParaRPr lang="en-GB" dirty="0">
              <a:latin typeface="MariaAvraam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latin typeface="MariaAvraam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dirty="0">
              <a:latin typeface="MariaAvraam" panose="0200000000000000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703033-BCEF-4DF3-B024-D86196239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" y="0"/>
            <a:ext cx="3182524" cy="13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3E310C-BECF-4761-B0A0-7CBC1A13FC98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ΕΛΛΗΝΙΚΑ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3D3D172B-B7ED-4A7C-8693-E548A281E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474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E134EDE-1803-4CAC-8CE0-4F3B10457B32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ΜΑΘΗΜΑΤΙΚΑ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76D91982-9E9B-4298-B636-2180A58833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2" y="1414437"/>
            <a:ext cx="11765130" cy="831883"/>
          </a:xfrm>
          <a:prstGeom prst="rect">
            <a:avLst/>
          </a:prstGeom>
        </p:spPr>
      </p:pic>
      <p:pic>
        <p:nvPicPr>
          <p:cNvPr id="109" name="Picture 10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3556F01-5529-4F32-90BE-51C633894A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2022353"/>
            <a:ext cx="8510343" cy="4759447"/>
          </a:xfrm>
          <a:prstGeom prst="rect">
            <a:avLst/>
          </a:prstGeom>
        </p:spPr>
      </p:pic>
      <p:grpSp>
        <p:nvGrpSpPr>
          <p:cNvPr id="3156" name="Group 181"/>
          <p:cNvGrpSpPr>
            <a:grpSpLocks/>
          </p:cNvGrpSpPr>
          <p:nvPr/>
        </p:nvGrpSpPr>
        <p:grpSpPr bwMode="auto">
          <a:xfrm>
            <a:off x="74613" y="139700"/>
            <a:ext cx="457200" cy="865188"/>
            <a:chOff x="0" y="0"/>
            <a:chExt cx="4572" cy="8654"/>
          </a:xfrm>
        </p:grpSpPr>
      </p:grpSp>
      <p:grpSp>
        <p:nvGrpSpPr>
          <p:cNvPr id="3153" name="Group 182"/>
          <p:cNvGrpSpPr>
            <a:grpSpLocks/>
          </p:cNvGrpSpPr>
          <p:nvPr/>
        </p:nvGrpSpPr>
        <p:grpSpPr bwMode="auto">
          <a:xfrm>
            <a:off x="852488" y="403225"/>
            <a:ext cx="457200" cy="592138"/>
            <a:chOff x="0" y="0"/>
            <a:chExt cx="4572" cy="5922"/>
          </a:xfrm>
        </p:grpSpPr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166688" y="538163"/>
            <a:ext cx="457200" cy="592137"/>
            <a:chOff x="0" y="0"/>
            <a:chExt cx="4572" cy="5922"/>
          </a:xfrm>
        </p:grpSpPr>
      </p:grp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725488" y="557213"/>
            <a:ext cx="457200" cy="592137"/>
            <a:chOff x="0" y="0"/>
            <a:chExt cx="4572" cy="5922"/>
          </a:xfrm>
        </p:grpSpPr>
      </p:grpSp>
      <p:grpSp>
        <p:nvGrpSpPr>
          <p:cNvPr id="3150" name="Group 78"/>
          <p:cNvGrpSpPr>
            <a:grpSpLocks/>
          </p:cNvGrpSpPr>
          <p:nvPr/>
        </p:nvGrpSpPr>
        <p:grpSpPr bwMode="auto">
          <a:xfrm>
            <a:off x="1487488" y="557213"/>
            <a:ext cx="457200" cy="592137"/>
            <a:chOff x="0" y="0"/>
            <a:chExt cx="4572" cy="5922"/>
          </a:xfrm>
        </p:grpSpPr>
      </p:grpSp>
      <p:grpSp>
        <p:nvGrpSpPr>
          <p:cNvPr id="3140" name="Group 68"/>
          <p:cNvGrpSpPr>
            <a:grpSpLocks/>
          </p:cNvGrpSpPr>
          <p:nvPr/>
        </p:nvGrpSpPr>
        <p:grpSpPr bwMode="auto">
          <a:xfrm>
            <a:off x="587375" y="371475"/>
            <a:ext cx="457200" cy="592138"/>
            <a:chOff x="0" y="0"/>
            <a:chExt cx="4572" cy="5922"/>
          </a:xfrm>
        </p:grpSpPr>
      </p:grpSp>
      <p:grpSp>
        <p:nvGrpSpPr>
          <p:cNvPr id="3136" name="Group 64"/>
          <p:cNvGrpSpPr>
            <a:grpSpLocks/>
          </p:cNvGrpSpPr>
          <p:nvPr/>
        </p:nvGrpSpPr>
        <p:grpSpPr bwMode="auto">
          <a:xfrm>
            <a:off x="1389063" y="146050"/>
            <a:ext cx="457200" cy="865188"/>
            <a:chOff x="0" y="0"/>
            <a:chExt cx="4572" cy="8654"/>
          </a:xfrm>
        </p:grpSpPr>
      </p:grp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1389063" y="47625"/>
            <a:ext cx="457200" cy="592138"/>
            <a:chOff x="0" y="0"/>
            <a:chExt cx="4572" cy="5922"/>
          </a:xfrm>
        </p:grpSpPr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2159000" y="587375"/>
            <a:ext cx="457200" cy="865188"/>
            <a:chOff x="0" y="0"/>
            <a:chExt cx="4572" cy="8654"/>
          </a:xfrm>
        </p:grpSpPr>
      </p:grp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2159000" y="76200"/>
            <a:ext cx="457200" cy="592138"/>
            <a:chOff x="0" y="0"/>
            <a:chExt cx="4572" cy="5922"/>
          </a:xfrm>
        </p:grpSpPr>
      </p:grpSp>
      <p:grpSp>
        <p:nvGrpSpPr>
          <p:cNvPr id="3128" name="Group 56"/>
          <p:cNvGrpSpPr>
            <a:grpSpLocks/>
          </p:cNvGrpSpPr>
          <p:nvPr/>
        </p:nvGrpSpPr>
        <p:grpSpPr bwMode="auto">
          <a:xfrm>
            <a:off x="1511300" y="587375"/>
            <a:ext cx="457200" cy="865188"/>
            <a:chOff x="0" y="0"/>
            <a:chExt cx="4572" cy="8654"/>
          </a:xfrm>
        </p:grpSpPr>
      </p:grp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511300" y="76200"/>
            <a:ext cx="457200" cy="592138"/>
            <a:chOff x="0" y="0"/>
            <a:chExt cx="4572" cy="5922"/>
          </a:xfrm>
        </p:grpSpPr>
      </p:grpSp>
      <p:grpSp>
        <p:nvGrpSpPr>
          <p:cNvPr id="3117" name="Group 45"/>
          <p:cNvGrpSpPr>
            <a:grpSpLocks/>
          </p:cNvGrpSpPr>
          <p:nvPr/>
        </p:nvGrpSpPr>
        <p:grpSpPr bwMode="auto">
          <a:xfrm>
            <a:off x="1309688" y="523875"/>
            <a:ext cx="457200" cy="592138"/>
            <a:chOff x="0" y="0"/>
            <a:chExt cx="4572" cy="5922"/>
          </a:xfrm>
        </p:grpSpPr>
      </p:grpSp>
      <p:grpSp>
        <p:nvGrpSpPr>
          <p:cNvPr id="3111" name="Group 39"/>
          <p:cNvGrpSpPr>
            <a:grpSpLocks/>
          </p:cNvGrpSpPr>
          <p:nvPr/>
        </p:nvGrpSpPr>
        <p:grpSpPr bwMode="auto">
          <a:xfrm>
            <a:off x="166688" y="25400"/>
            <a:ext cx="457200" cy="592138"/>
            <a:chOff x="0" y="0"/>
            <a:chExt cx="4572" cy="5922"/>
          </a:xfrm>
        </p:grpSpPr>
      </p:grp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985838" y="692150"/>
            <a:ext cx="457200" cy="592138"/>
            <a:chOff x="0" y="0"/>
            <a:chExt cx="4572" cy="5922"/>
          </a:xfrm>
        </p:grpSpPr>
      </p:grp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47638" y="701675"/>
            <a:ext cx="457200" cy="592138"/>
            <a:chOff x="0" y="0"/>
            <a:chExt cx="4572" cy="5922"/>
          </a:xfrm>
        </p:grpSpPr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112713" y="136525"/>
            <a:ext cx="457200" cy="865188"/>
            <a:chOff x="0" y="0"/>
            <a:chExt cx="4572" cy="8654"/>
          </a:xfrm>
        </p:grpSpPr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731838" y="134938"/>
            <a:ext cx="457200" cy="865187"/>
            <a:chOff x="0" y="0"/>
            <a:chExt cx="4572" cy="8654"/>
          </a:xfrm>
        </p:grpSpPr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30175" y="566738"/>
            <a:ext cx="457200" cy="865187"/>
            <a:chOff x="0" y="0"/>
            <a:chExt cx="4572" cy="8654"/>
          </a:xfrm>
        </p:grpSpPr>
      </p:grp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890588" y="566738"/>
            <a:ext cx="457200" cy="865187"/>
            <a:chOff x="0" y="0"/>
            <a:chExt cx="4572" cy="8654"/>
          </a:xfrm>
        </p:grpSpPr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1643063" y="549275"/>
            <a:ext cx="457200" cy="865188"/>
            <a:chOff x="0" y="0"/>
            <a:chExt cx="4572" cy="8654"/>
          </a:xfrm>
        </p:grpSpPr>
      </p:grpSp>
    </p:spTree>
    <p:extLst>
      <p:ext uri="{BB962C8B-B14F-4D97-AF65-F5344CB8AC3E}">
        <p14:creationId xmlns:p14="http://schemas.microsoft.com/office/powerpoint/2010/main" val="52759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9" y="154546"/>
            <a:ext cx="11861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102A7A-3429-4300-8592-8346DDD62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903" y="1434905"/>
            <a:ext cx="9259912" cy="5240424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9DB7D267-1811-443C-AB7D-F06B099DA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474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6A015A-A004-4F17-9E2B-70912D2AE2A3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ΜΑΘΗΜΑΤΙΚΑ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54F7601-4E6C-447F-A32F-ED67FEE36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112542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496BBB-DA7A-4645-A962-13CB1351FA1E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ΜΑΘΗΜΑΤΙΚΑ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  <p:pic>
        <p:nvPicPr>
          <p:cNvPr id="5" name="Picture 4" descr="A picture containing keyboard&#10;&#10;Description automatically generated">
            <a:extLst>
              <a:ext uri="{FF2B5EF4-FFF2-40B4-BE49-F238E27FC236}">
                <a16:creationId xmlns:a16="http://schemas.microsoft.com/office/drawing/2014/main" id="{0528521F-D783-4DB1-B739-81A96BDFA3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730" y="2069918"/>
            <a:ext cx="9364539" cy="47880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5C71C7-E500-4A31-AB70-5556AC5563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38" y="1378635"/>
            <a:ext cx="11395124" cy="67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1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471322A-B68D-438D-859A-FCAD97D92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112542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C83CD6-8239-41B4-B53E-56DB2B62DBE6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ΜΑΘΗΜΑΤΙΚΑ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A9E0889-2A95-4153-8B44-24CC1D174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70" y="1448973"/>
            <a:ext cx="7722460" cy="54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0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97051F-1D9E-49D0-BCA1-63788349D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85" y="1991678"/>
            <a:ext cx="6624932" cy="50774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846733-EE39-43B2-8DF1-C2E65DA07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3" y="1448973"/>
            <a:ext cx="11831443" cy="682263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F51677F-19FB-47C4-895C-0F81EB948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112542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B05DCA-EC9B-45D5-BA48-4E8587328F43}"/>
              </a:ext>
            </a:extLst>
          </p:cNvPr>
          <p:cNvSpPr txBox="1"/>
          <p:nvPr/>
        </p:nvSpPr>
        <p:spPr>
          <a:xfrm>
            <a:off x="5275385" y="358411"/>
            <a:ext cx="651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ΜΑΘΗΜΑΤΙΚΑ 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3F641B-1765-4F2C-9AAE-D341C5B688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99" y="2508724"/>
            <a:ext cx="4409306" cy="404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6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3865DD2-9A01-42B3-A479-B584ADCB0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112542"/>
            <a:ext cx="3269784" cy="13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D36AE0-911D-460D-99D3-BCE774F1527F}"/>
              </a:ext>
            </a:extLst>
          </p:cNvPr>
          <p:cNvSpPr txBox="1"/>
          <p:nvPr/>
        </p:nvSpPr>
        <p:spPr>
          <a:xfrm>
            <a:off x="3517740" y="229763"/>
            <a:ext cx="877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ariaAvraam" panose="02000000000000000000" pitchFamily="2" charset="0"/>
              </a:rPr>
              <a:t>ΦΥΣΙΚΕΣ  ΕΠΙΣΤΗΜΕΣ </a:t>
            </a:r>
            <a:r>
              <a:rPr lang="en-US" sz="3600" dirty="0">
                <a:latin typeface="MariaAvraam" panose="02000000000000000000" pitchFamily="2" charset="0"/>
              </a:rPr>
              <a:t> </a:t>
            </a:r>
            <a:r>
              <a:rPr lang="el-GR" sz="3600" dirty="0">
                <a:latin typeface="MariaAvraam" panose="02000000000000000000" pitchFamily="2" charset="0"/>
              </a:rPr>
              <a:t>Α΄</a:t>
            </a:r>
            <a:r>
              <a:rPr lang="en-US" sz="3600" dirty="0">
                <a:latin typeface="MariaAvraam" panose="02000000000000000000" pitchFamily="2" charset="0"/>
              </a:rPr>
              <a:t>  </a:t>
            </a:r>
            <a:r>
              <a:rPr lang="el-GR" sz="3600" dirty="0">
                <a:latin typeface="MariaAvraam" panose="02000000000000000000" pitchFamily="2" charset="0"/>
              </a:rPr>
              <a:t>ΤΑΞΗΣ</a:t>
            </a:r>
            <a:endParaRPr lang="en-GB" sz="3600" dirty="0">
              <a:latin typeface="MariaAvraam" panose="02000000000000000000" pitchFamily="2" charset="0"/>
            </a:endParaRPr>
          </a:p>
        </p:txBody>
      </p:sp>
      <p:pic>
        <p:nvPicPr>
          <p:cNvPr id="5" name="Picture 4" descr="A picture containing red&#10;&#10;Description automatically generated">
            <a:extLst>
              <a:ext uri="{FF2B5EF4-FFF2-40B4-BE49-F238E27FC236}">
                <a16:creationId xmlns:a16="http://schemas.microsoft.com/office/drawing/2014/main" id="{53FC8F1A-E110-42C1-9481-6DDA71AB2E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3" y="2092569"/>
            <a:ext cx="3376877" cy="1336431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1E2CBDD-E489-4332-B265-7C6A187023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97" y="671241"/>
            <a:ext cx="7182678" cy="62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3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494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Arno Pro Light Display</vt:lpstr>
      <vt:lpstr>Calibri</vt:lpstr>
      <vt:lpstr>Calibri Light</vt:lpstr>
      <vt:lpstr>MariaAvraam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Erini</cp:lastModifiedBy>
  <cp:revision>28</cp:revision>
  <dcterms:created xsi:type="dcterms:W3CDTF">2020-05-14T10:29:12Z</dcterms:created>
  <dcterms:modified xsi:type="dcterms:W3CDTF">2020-05-23T06:56:27Z</dcterms:modified>
</cp:coreProperties>
</file>