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64" r:id="rId5"/>
    <p:sldId id="260" r:id="rId6"/>
    <p:sldId id="272" r:id="rId7"/>
    <p:sldId id="271" r:id="rId8"/>
    <p:sldId id="273" r:id="rId9"/>
    <p:sldId id="262" r:id="rId10"/>
    <p:sldId id="268" r:id="rId11"/>
    <p:sldId id="274" r:id="rId12"/>
    <p:sldId id="275" r:id="rId13"/>
    <p:sldId id="276" r:id="rId14"/>
    <p:sldId id="266" r:id="rId15"/>
    <p:sldId id="278" r:id="rId16"/>
    <p:sldId id="279" r:id="rId17"/>
    <p:sldId id="267" r:id="rId18"/>
    <p:sldId id="277" r:id="rId19"/>
    <p:sldId id="280" r:id="rId20"/>
    <p:sldId id="263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4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B98CD-C54E-46D7-9758-E23381A9B4EA}" type="datetimeFigureOut">
              <a:rPr lang="en-US"/>
              <a:pPr>
                <a:defRPr/>
              </a:pPr>
              <a:t>3/26/2017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E56DC-4203-4109-8FB3-756F4CB30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BF0BC-C11E-4A85-8B88-8F126A1AB6D1}" type="datetimeFigureOut">
              <a:rPr lang="en-US"/>
              <a:pPr>
                <a:defRPr/>
              </a:pPr>
              <a:t>3/26/2017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71C2B-A666-44D0-A638-D170871611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07C90-F1E6-4350-A661-D041CF742FEF}" type="datetimeFigureOut">
              <a:rPr lang="en-US"/>
              <a:pPr>
                <a:defRPr/>
              </a:pPr>
              <a:t>3/26/2017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BD0E3-E011-4147-A2FB-FE71D1B890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4CDC-0790-49A0-A320-5ED21CCF5BDF}" type="datetimeFigureOut">
              <a:rPr lang="en-US"/>
              <a:pPr>
                <a:defRPr/>
              </a:pPr>
              <a:t>3/26/2017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06A1D-4374-494B-815F-A16F592BE3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30CCF-0A6B-4C7F-BA22-30C645E9D87E}" type="datetimeFigureOut">
              <a:rPr lang="en-US"/>
              <a:pPr>
                <a:defRPr/>
              </a:pPr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2281D-416A-4ECD-876A-373510DD2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31BB4-0C0E-4F04-8881-9A752E333A85}" type="datetimeFigureOut">
              <a:rPr lang="en-US"/>
              <a:pPr>
                <a:defRPr/>
              </a:pPr>
              <a:t>3/26/2017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9EC89-0E60-49CE-AD2F-9800009017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3695F-5694-49D9-86D2-10F5AAF43D10}" type="datetimeFigureOut">
              <a:rPr lang="en-US"/>
              <a:pPr>
                <a:defRPr/>
              </a:pPr>
              <a:t>3/26/2017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C2040-9E53-4FCA-AECD-FDFAB19B46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C3F06-AAE8-4D6B-8AEA-5CD7B0749C8D}" type="datetimeFigureOut">
              <a:rPr lang="en-US"/>
              <a:pPr>
                <a:defRPr/>
              </a:pPr>
              <a:t>3/26/2017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FCA72-47F5-43C7-A773-4E4210FF01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BCF39-94A7-4860-9EDB-B922AD742F84}" type="datetimeFigureOut">
              <a:rPr lang="en-US"/>
              <a:pPr>
                <a:defRPr/>
              </a:pPr>
              <a:t>3/26/2017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4AB23-E1D4-4C7A-84BC-D1AE0A6F90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9CA38-A0D8-4037-BB7A-32C64878BFDB}" type="datetimeFigureOut">
              <a:rPr lang="en-US"/>
              <a:pPr>
                <a:defRPr/>
              </a:pPr>
              <a:t>3/26/2017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F3BC8-73C0-4D35-A2C8-0F98F275C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D4CEB-FB70-4D0E-B4DC-43A799441859}" type="datetimeFigureOut">
              <a:rPr lang="en-US"/>
              <a:pPr>
                <a:defRPr/>
              </a:pPr>
              <a:t>3/26/2017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01C5B-F507-4E6F-814C-11066AA0E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E33FB4-E016-4209-AA8C-DCADD0727011}" type="datetimeFigureOut">
              <a:rPr lang="en-US"/>
              <a:pPr>
                <a:defRPr/>
              </a:pPr>
              <a:t>3/26/2017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7C24AC-01D3-45D1-BB72-4A05E7BCD9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1" r:id="rId2"/>
    <p:sldLayoutId id="2147483793" r:id="rId3"/>
    <p:sldLayoutId id="2147483790" r:id="rId4"/>
    <p:sldLayoutId id="2147483789" r:id="rId5"/>
    <p:sldLayoutId id="2147483788" r:id="rId6"/>
    <p:sldLayoutId id="2147483787" r:id="rId7"/>
    <p:sldLayoutId id="2147483786" r:id="rId8"/>
    <p:sldLayoutId id="2147483794" r:id="rId9"/>
    <p:sldLayoutId id="2147483785" r:id="rId10"/>
    <p:sldLayoutId id="2147483784" r:id="rId11"/>
  </p:sldLayoutIdLst>
  <p:transition>
    <p:dissolve/>
  </p:transition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3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/>
          <a:lstStyle/>
          <a:p>
            <a:pPr algn="ctr"/>
            <a:r>
              <a:rPr lang="el-GR" sz="4000" dirty="0" smtClean="0"/>
              <a:t>Στόχος Υπουργείου Παιδείας</a:t>
            </a:r>
            <a:br>
              <a:rPr lang="el-GR" sz="4000" dirty="0" smtClean="0"/>
            </a:br>
            <a:r>
              <a:rPr lang="el-GR" sz="4000" dirty="0" smtClean="0"/>
              <a:t>για τον Πολιτισμό</a:t>
            </a:r>
            <a:endParaRPr lang="en-US" sz="4000" dirty="0" smtClean="0"/>
          </a:p>
        </p:txBody>
      </p:sp>
      <p:sp>
        <p:nvSpPr>
          <p:cNvPr id="13314" name="Content Placeholder 4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2560637"/>
          </a:xfrm>
        </p:spPr>
        <p:txBody>
          <a:bodyPr/>
          <a:lstStyle/>
          <a:p>
            <a:pPr marL="0" indent="0" algn="just">
              <a:buNone/>
            </a:pPr>
            <a:r>
              <a:rPr lang="el-GR" dirty="0" smtClean="0"/>
              <a:t>Η αξιοποίηση του πολιτιστικού πλούτου του συνόλου των κατοίκων της Ευρώπης και η ανάδειξη των κοινών στοιχείων και της πολυμορφίας των ευρωπαϊκών πολιτισμών, μέσα από πολιτιστικές δράσεις, στο πλαίσιο του θεσμού της Πολιτιστικής Πρωτεύουσας της Ευρώπης «Πάφος 2017»</a:t>
            </a:r>
            <a:endParaRPr lang="en-US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1143000" y="685800"/>
            <a:ext cx="6400800" cy="514350"/>
          </a:xfrm>
        </p:spPr>
        <p:txBody>
          <a:bodyPr/>
          <a:lstStyle/>
          <a:p>
            <a:r>
              <a:rPr lang="el-GR" dirty="0" smtClean="0"/>
              <a:t> </a:t>
            </a:r>
            <a:r>
              <a:rPr lang="el-GR" sz="40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Δράσεις </a:t>
            </a:r>
            <a:r>
              <a:rPr lang="el-GR" sz="4000" b="1" dirty="0" err="1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Φιλαναγνωσίας</a:t>
            </a:r>
            <a:endParaRPr lang="el-GR" sz="4000" dirty="0" smtClean="0">
              <a:solidFill>
                <a:schemeClr val="accent3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5410200"/>
          </a:xfrm>
        </p:spPr>
        <p:txBody>
          <a:bodyPr/>
          <a:lstStyle/>
          <a:p>
            <a:r>
              <a:rPr lang="el-GR" dirty="0" smtClean="0"/>
              <a:t>Παραδοσιακές ιστορίες και λαϊκά παραμύθια από το Μεξικό, από την </a:t>
            </a:r>
            <a:r>
              <a:rPr lang="en-GB" b="1" dirty="0" smtClean="0"/>
              <a:t>Alma Suarez</a:t>
            </a:r>
            <a:endParaRPr lang="el-GR" b="1" dirty="0" smtClean="0"/>
          </a:p>
          <a:p>
            <a:r>
              <a:rPr lang="el-GR" dirty="0" smtClean="0"/>
              <a:t>Ζωγραφική με τη </a:t>
            </a:r>
            <a:r>
              <a:rPr lang="el-GR" b="1" dirty="0" smtClean="0"/>
              <a:t>ζωγράφο Θάλεια </a:t>
            </a:r>
            <a:r>
              <a:rPr lang="el-GR" b="1" dirty="0" err="1" smtClean="0"/>
              <a:t>Ποντίκη</a:t>
            </a:r>
            <a:r>
              <a:rPr lang="el-GR" b="1" dirty="0" smtClean="0"/>
              <a:t> </a:t>
            </a:r>
            <a:r>
              <a:rPr lang="el-GR" dirty="0" smtClean="0"/>
              <a:t>εμπνευσμένη από τους ιθαγενείς της Αυστραλίας</a:t>
            </a:r>
          </a:p>
          <a:p>
            <a:r>
              <a:rPr lang="el-GR" dirty="0" smtClean="0"/>
              <a:t>Αφήγηση και παρουσίαση κυπριακών παραμυθιών από παιδιά του Αγίου Αντωνίου</a:t>
            </a:r>
          </a:p>
          <a:p>
            <a:r>
              <a:rPr lang="el-GR" dirty="0" smtClean="0"/>
              <a:t>Θεατρικά Εργαστήρια από ηθοποιούς της θεατρική ομάδας «Αντίλογος»</a:t>
            </a:r>
          </a:p>
          <a:p>
            <a:r>
              <a:rPr lang="el-GR" dirty="0" smtClean="0"/>
              <a:t>Θεατρική παράσταση </a:t>
            </a:r>
            <a:r>
              <a:rPr lang="el-GR" b="1" dirty="0" smtClean="0"/>
              <a:t>«Οι </a:t>
            </a:r>
            <a:r>
              <a:rPr lang="el-GR" b="1" dirty="0" err="1" smtClean="0"/>
              <a:t>τρίπλαροι</a:t>
            </a:r>
            <a:r>
              <a:rPr lang="el-GR" b="1" dirty="0" smtClean="0"/>
              <a:t> </a:t>
            </a:r>
            <a:r>
              <a:rPr lang="el-GR" b="1" dirty="0" err="1" smtClean="0"/>
              <a:t>τζαι</a:t>
            </a:r>
            <a:r>
              <a:rPr lang="el-GR" b="1" dirty="0" smtClean="0"/>
              <a:t> ο δράκος της μηλιάς»</a:t>
            </a:r>
          </a:p>
          <a:p>
            <a:r>
              <a:rPr lang="el-GR" dirty="0" smtClean="0"/>
              <a:t>Παρασκευή λουκουμάδων από γιαγιάδες</a:t>
            </a:r>
          </a:p>
          <a:p>
            <a:r>
              <a:rPr lang="el-GR" dirty="0" smtClean="0"/>
              <a:t>Ενίσχυση των εργαστηριών από εκπαιδευτικούς του σχολείου</a:t>
            </a:r>
            <a:endParaRPr lang="en-US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52600" y="838200"/>
            <a:ext cx="5410200" cy="438150"/>
          </a:xfrm>
        </p:spPr>
        <p:txBody>
          <a:bodyPr/>
          <a:lstStyle/>
          <a:p>
            <a:r>
              <a:rPr lang="el-GR" sz="3600" dirty="0" smtClean="0"/>
              <a:t> </a:t>
            </a:r>
            <a:r>
              <a:rPr lang="el-GR" sz="36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Δράσεις </a:t>
            </a:r>
            <a:r>
              <a:rPr lang="el-GR" sz="3600" b="1" dirty="0" err="1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Φιλαναγνωσίας</a:t>
            </a:r>
            <a:endParaRPr lang="el-GR" sz="3600" dirty="0" smtClean="0">
              <a:solidFill>
                <a:schemeClr val="accent3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800" y="5486400"/>
            <a:ext cx="617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i="1" dirty="0" smtClean="0"/>
              <a:t>Θεατρική παράσταση </a:t>
            </a:r>
            <a:br>
              <a:rPr lang="el-GR" i="1" dirty="0" smtClean="0"/>
            </a:br>
            <a:r>
              <a:rPr lang="el-GR" b="1" i="1" dirty="0" smtClean="0"/>
              <a:t>«Οι </a:t>
            </a:r>
            <a:r>
              <a:rPr lang="el-GR" b="1" i="1" dirty="0" err="1" smtClean="0"/>
              <a:t>τρίπλαροι</a:t>
            </a:r>
            <a:r>
              <a:rPr lang="el-GR" b="1" i="1" dirty="0" smtClean="0"/>
              <a:t> </a:t>
            </a:r>
            <a:r>
              <a:rPr lang="el-GR" b="1" i="1" dirty="0" err="1" smtClean="0"/>
              <a:t>τζαι</a:t>
            </a:r>
            <a:r>
              <a:rPr lang="el-GR" b="1" i="1" dirty="0" smtClean="0"/>
              <a:t> ο δράκος της μηλιάς»</a:t>
            </a:r>
          </a:p>
        </p:txBody>
      </p:sp>
      <p:pic>
        <p:nvPicPr>
          <p:cNvPr id="9" name="Picture 8" descr="E:\Φωτογραφίες\IMG_16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447800"/>
            <a:ext cx="5943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52600" y="838200"/>
            <a:ext cx="5410200" cy="438150"/>
          </a:xfrm>
        </p:spPr>
        <p:txBody>
          <a:bodyPr/>
          <a:lstStyle/>
          <a:p>
            <a:r>
              <a:rPr lang="el-GR" sz="3600" dirty="0" smtClean="0"/>
              <a:t> </a:t>
            </a:r>
            <a:r>
              <a:rPr lang="el-GR" sz="36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Δράσεις </a:t>
            </a:r>
            <a:r>
              <a:rPr lang="el-GR" sz="3600" b="1" dirty="0" err="1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Φιλαναγνωσίας</a:t>
            </a:r>
            <a:endParaRPr lang="el-GR" sz="3600" dirty="0" smtClean="0">
              <a:solidFill>
                <a:schemeClr val="accent3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7000" y="5791200"/>
            <a:ext cx="434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 smtClean="0"/>
              <a:t>Παρασκευή λουκουμάδων από γιαγιάδες</a:t>
            </a:r>
          </a:p>
        </p:txBody>
      </p:sp>
      <p:pic>
        <p:nvPicPr>
          <p:cNvPr id="5" name="Picture 4" descr="E:\Φωτογραφίες\IMG_16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6553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52600" y="838200"/>
            <a:ext cx="5410200" cy="438150"/>
          </a:xfrm>
        </p:spPr>
        <p:txBody>
          <a:bodyPr/>
          <a:lstStyle/>
          <a:p>
            <a:r>
              <a:rPr lang="el-GR" sz="3600" dirty="0" smtClean="0"/>
              <a:t> </a:t>
            </a:r>
            <a:r>
              <a:rPr lang="el-GR" sz="36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Δράσεις </a:t>
            </a:r>
            <a:r>
              <a:rPr lang="el-GR" sz="3600" b="1" dirty="0" err="1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Φιλαναγνωσίας</a:t>
            </a:r>
            <a:endParaRPr lang="el-GR" sz="3600" dirty="0" smtClean="0">
              <a:solidFill>
                <a:schemeClr val="accent3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5791200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i="1" dirty="0" smtClean="0"/>
              <a:t>Ενίσχυση των εργαστηριών από εκπαιδευτικούς του σχολείου</a:t>
            </a:r>
            <a:endParaRPr lang="en-US" i="1" dirty="0" smtClean="0"/>
          </a:p>
        </p:txBody>
      </p:sp>
      <p:pic>
        <p:nvPicPr>
          <p:cNvPr id="6" name="Picture 5" descr="E:\Φωτογραφίες\Filanagnosia 08 P11200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1" y="1447800"/>
            <a:ext cx="3276599" cy="198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E:\Φωτογραφίες\IMG_157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447800"/>
            <a:ext cx="3200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E:\Φωτογραφίες\IMG_1564.JPG"/>
          <p:cNvPicPr/>
          <p:nvPr/>
        </p:nvPicPr>
        <p:blipFill>
          <a:blip r:embed="rId4" cstate="print"/>
          <a:srcRect l="8334" t="34483"/>
          <a:stretch>
            <a:fillRect/>
          </a:stretch>
        </p:blipFill>
        <p:spPr bwMode="auto">
          <a:xfrm>
            <a:off x="685800" y="3581400"/>
            <a:ext cx="3352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E:\Φωτογραφίες\IMG_1595.JPG"/>
          <p:cNvPicPr/>
          <p:nvPr/>
        </p:nvPicPr>
        <p:blipFill>
          <a:blip r:embed="rId5" cstate="print"/>
          <a:srcRect l="4444" r="2222" b="17241"/>
          <a:stretch>
            <a:fillRect/>
          </a:stretch>
        </p:blipFill>
        <p:spPr bwMode="auto">
          <a:xfrm>
            <a:off x="5105400" y="3581400"/>
            <a:ext cx="3200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8382000" cy="1143000"/>
          </a:xfrm>
        </p:spPr>
        <p:txBody>
          <a:bodyPr/>
          <a:lstStyle/>
          <a:p>
            <a:r>
              <a:rPr lang="el-GR" sz="3600" dirty="0" smtClean="0"/>
              <a:t> </a:t>
            </a:r>
            <a:r>
              <a:rPr lang="el-GR" sz="36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Άλλες ενδεικτικές δραστηριότητες για τον στόχο Πολιτισμός και Παράδοση</a:t>
            </a:r>
            <a:endParaRPr lang="el-GR" sz="3600" dirty="0" smtClean="0">
              <a:solidFill>
                <a:schemeClr val="accent3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8382000" cy="3581400"/>
          </a:xfrm>
        </p:spPr>
        <p:txBody>
          <a:bodyPr/>
          <a:lstStyle/>
          <a:p>
            <a:pPr>
              <a:buNone/>
            </a:pPr>
            <a:r>
              <a:rPr lang="el-GR" b="1" dirty="0" smtClean="0"/>
              <a:t>Εκπαιδευτικές επισκέψεις</a:t>
            </a:r>
            <a:endParaRPr lang="en-GB" b="1" dirty="0" smtClean="0"/>
          </a:p>
          <a:p>
            <a:pPr lvl="0"/>
            <a:r>
              <a:rPr lang="el-GR" dirty="0" smtClean="0"/>
              <a:t>Στ’ τάξεις: </a:t>
            </a:r>
            <a:r>
              <a:rPr lang="el-GR" dirty="0" err="1" smtClean="0"/>
              <a:t>Βάσα</a:t>
            </a:r>
            <a:r>
              <a:rPr lang="el-GR" dirty="0" smtClean="0"/>
              <a:t> και </a:t>
            </a:r>
            <a:r>
              <a:rPr lang="el-GR" dirty="0" err="1" smtClean="0"/>
              <a:t>Όμοδος</a:t>
            </a:r>
            <a:endParaRPr lang="en-GB" dirty="0" smtClean="0"/>
          </a:p>
          <a:p>
            <a:pPr lvl="0"/>
            <a:r>
              <a:rPr lang="el-GR" dirty="0" smtClean="0"/>
              <a:t>Β’ τάξεις: </a:t>
            </a:r>
            <a:r>
              <a:rPr lang="el-GR" dirty="0" err="1" smtClean="0"/>
              <a:t>Κόρνος</a:t>
            </a:r>
            <a:endParaRPr lang="en-GB" dirty="0" smtClean="0"/>
          </a:p>
          <a:p>
            <a:pPr lvl="0"/>
            <a:r>
              <a:rPr lang="el-GR" dirty="0" smtClean="0"/>
              <a:t>Δ’ τάξεις : Τέντα </a:t>
            </a:r>
            <a:r>
              <a:rPr lang="el-GR" dirty="0" err="1" smtClean="0"/>
              <a:t>Καλαβασός</a:t>
            </a:r>
            <a:endParaRPr lang="en-GB" dirty="0" smtClean="0"/>
          </a:p>
          <a:p>
            <a:pPr lvl="0"/>
            <a:r>
              <a:rPr lang="el-GR" dirty="0" smtClean="0"/>
              <a:t>Γ’ τάξεις : </a:t>
            </a:r>
            <a:r>
              <a:rPr lang="el-GR" dirty="0" err="1" smtClean="0"/>
              <a:t>Χοιροκοιτία</a:t>
            </a:r>
            <a:endParaRPr lang="el-GR" dirty="0" smtClean="0"/>
          </a:p>
          <a:p>
            <a:pPr lvl="0"/>
            <a:r>
              <a:rPr lang="el-GR" dirty="0" smtClean="0"/>
              <a:t>Α’ τάξεις </a:t>
            </a:r>
            <a:r>
              <a:rPr lang="en-GB" dirty="0" smtClean="0"/>
              <a:t>:</a:t>
            </a:r>
            <a:r>
              <a:rPr lang="el-GR" dirty="0" smtClean="0"/>
              <a:t> </a:t>
            </a:r>
            <a:r>
              <a:rPr lang="el-GR" dirty="0" err="1" smtClean="0"/>
              <a:t>Δάλι</a:t>
            </a:r>
            <a:endParaRPr lang="en-GB" dirty="0" smtClean="0"/>
          </a:p>
          <a:p>
            <a:pPr lvl="0"/>
            <a:r>
              <a:rPr lang="el-GR" dirty="0" smtClean="0"/>
              <a:t>Ε’ τάξεις : Ξενάγηση στην Παλιά Λευκωσία και </a:t>
            </a:r>
            <a:r>
              <a:rPr lang="el-GR" dirty="0" err="1" smtClean="0"/>
              <a:t>Λεύκαρα</a:t>
            </a:r>
            <a:r>
              <a:rPr lang="el-GR" dirty="0" smtClean="0"/>
              <a:t>, </a:t>
            </a:r>
            <a:r>
              <a:rPr lang="el-GR" dirty="0" err="1" smtClean="0"/>
              <a:t>Ασίνου</a:t>
            </a:r>
            <a:endParaRPr lang="el-GR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52600" y="838200"/>
            <a:ext cx="6248400" cy="438150"/>
          </a:xfrm>
        </p:spPr>
        <p:txBody>
          <a:bodyPr/>
          <a:lstStyle/>
          <a:p>
            <a:r>
              <a:rPr lang="el-GR" sz="3600" dirty="0" smtClean="0"/>
              <a:t> </a:t>
            </a:r>
            <a:r>
              <a:rPr lang="el-GR" sz="36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Πολιτισμός και Παράδοση</a:t>
            </a:r>
            <a:endParaRPr lang="el-GR" sz="3600" dirty="0" smtClean="0">
              <a:solidFill>
                <a:schemeClr val="accent3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09800" y="5715000"/>
            <a:ext cx="434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 err="1" smtClean="0"/>
              <a:t>Όμοδος</a:t>
            </a:r>
            <a:endParaRPr lang="el-GR" i="1" dirty="0" smtClean="0"/>
          </a:p>
        </p:txBody>
      </p:sp>
      <p:pic>
        <p:nvPicPr>
          <p:cNvPr id="5" name="Picture 4" descr="E:\Φωτογραφίες\WP_20170322_0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71600"/>
            <a:ext cx="713210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52600" y="838200"/>
            <a:ext cx="6248400" cy="438150"/>
          </a:xfrm>
        </p:spPr>
        <p:txBody>
          <a:bodyPr/>
          <a:lstStyle/>
          <a:p>
            <a:r>
              <a:rPr lang="el-GR" sz="3600" dirty="0" smtClean="0"/>
              <a:t> </a:t>
            </a:r>
            <a:r>
              <a:rPr lang="el-GR" sz="36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Πολιτισμός και Παράδοση</a:t>
            </a:r>
            <a:endParaRPr lang="el-GR" sz="3600" dirty="0" smtClean="0">
              <a:solidFill>
                <a:schemeClr val="accent3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7000" y="5791200"/>
            <a:ext cx="434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 smtClean="0"/>
              <a:t>Τέντα </a:t>
            </a:r>
            <a:r>
              <a:rPr lang="el-GR" dirty="0" err="1" smtClean="0"/>
              <a:t>Καλαβασός</a:t>
            </a:r>
            <a:endParaRPr lang="el-GR" i="1" dirty="0" smtClean="0"/>
          </a:p>
        </p:txBody>
      </p:sp>
      <p:pic>
        <p:nvPicPr>
          <p:cNvPr id="6" name="Picture 5" descr="E:\Φωτογραφίες\DSC099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1600"/>
            <a:ext cx="7428794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382000" cy="1143000"/>
          </a:xfrm>
        </p:spPr>
        <p:txBody>
          <a:bodyPr/>
          <a:lstStyle/>
          <a:p>
            <a:r>
              <a:rPr lang="el-GR" sz="3600" dirty="0" smtClean="0"/>
              <a:t> </a:t>
            </a:r>
            <a:r>
              <a:rPr lang="el-GR" sz="32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Άλλες ενδεικτικές δραστηριότητες για τον στόχο Πολιτισμός και Παράδοση</a:t>
            </a:r>
            <a:endParaRPr lang="el-GR" sz="3200" dirty="0" smtClean="0">
              <a:solidFill>
                <a:schemeClr val="accent3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077200" cy="2971800"/>
          </a:xfrm>
        </p:spPr>
        <p:txBody>
          <a:bodyPr/>
          <a:lstStyle/>
          <a:p>
            <a:r>
              <a:rPr lang="el-GR" sz="2400" dirty="0" smtClean="0"/>
              <a:t>Επισκέψεις στο </a:t>
            </a:r>
            <a:r>
              <a:rPr lang="el-GR" sz="2400" dirty="0" err="1" smtClean="0"/>
              <a:t>Λεβέντειο</a:t>
            </a:r>
            <a:r>
              <a:rPr lang="el-GR" sz="2400" dirty="0" smtClean="0"/>
              <a:t> και στο Κέντρο Χειροτεχνίας</a:t>
            </a:r>
            <a:endParaRPr lang="en-GB" sz="2400" dirty="0" smtClean="0"/>
          </a:p>
          <a:p>
            <a:r>
              <a:rPr lang="el-GR" sz="2400" dirty="0" smtClean="0"/>
              <a:t>Ανταλλαγή επισκέψεων με άλλα σχολεία που έχουν παρόμοιες δράσεις.</a:t>
            </a:r>
            <a:endParaRPr lang="en-GB" sz="2400" dirty="0" smtClean="0"/>
          </a:p>
          <a:p>
            <a:r>
              <a:rPr lang="el-GR" sz="2400" dirty="0" smtClean="0"/>
              <a:t>Διοργάνωση παραδοσιακών παιχνιδιών (Τσικνοπέμπτη)</a:t>
            </a:r>
            <a:endParaRPr lang="en-GB" sz="2400" dirty="0" smtClean="0"/>
          </a:p>
          <a:p>
            <a:pPr lvl="0"/>
            <a:r>
              <a:rPr lang="el-GR" sz="2400" dirty="0" smtClean="0"/>
              <a:t>Παρουσίαση σε συνεδρία προσωπικού ιστοσελίδας για τη Λογοτεχνία</a:t>
            </a:r>
          </a:p>
          <a:p>
            <a:pPr lvl="0"/>
            <a:r>
              <a:rPr lang="el-GR" sz="2400" dirty="0" smtClean="0"/>
              <a:t>Κατασκευή έργων Τέχνης με θέμα την Παράδοση</a:t>
            </a:r>
          </a:p>
          <a:p>
            <a:pPr lvl="0"/>
            <a:r>
              <a:rPr lang="el-GR" sz="2400" dirty="0" smtClean="0"/>
              <a:t>Προβολή σύντομων ταινιών με θέματα λαϊκής παράδοσης</a:t>
            </a:r>
          </a:p>
          <a:p>
            <a:pPr lvl="0"/>
            <a:r>
              <a:rPr lang="el-GR" sz="2400" dirty="0" smtClean="0"/>
              <a:t>Θεατρική παράσταση από τις Στ’ τάξεις με θέμα από την Παράδοση </a:t>
            </a:r>
          </a:p>
          <a:p>
            <a:pPr lvl="0"/>
            <a:endParaRPr lang="el-GR" sz="2400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52600" y="838200"/>
            <a:ext cx="6248400" cy="438150"/>
          </a:xfrm>
        </p:spPr>
        <p:txBody>
          <a:bodyPr/>
          <a:lstStyle/>
          <a:p>
            <a:r>
              <a:rPr lang="el-GR" sz="3600" dirty="0" smtClean="0"/>
              <a:t> </a:t>
            </a:r>
            <a:r>
              <a:rPr lang="el-GR" sz="36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Πολιτισμός και Παράδοση</a:t>
            </a:r>
            <a:endParaRPr lang="el-GR" sz="3600" dirty="0" smtClean="0">
              <a:solidFill>
                <a:schemeClr val="accent3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4600" y="5638800"/>
            <a:ext cx="434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 err="1" smtClean="0"/>
              <a:t>Λεβέντειο</a:t>
            </a:r>
            <a:endParaRPr lang="el-GR" i="1" dirty="0" smtClean="0"/>
          </a:p>
        </p:txBody>
      </p:sp>
      <p:pic>
        <p:nvPicPr>
          <p:cNvPr id="6" name="Picture 5" descr="E:\Φωτογραφίες\Pinakothiki D3 01 DSC0988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371600"/>
            <a:ext cx="6916209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52600" y="838200"/>
            <a:ext cx="6248400" cy="438150"/>
          </a:xfrm>
        </p:spPr>
        <p:txBody>
          <a:bodyPr/>
          <a:lstStyle/>
          <a:p>
            <a:r>
              <a:rPr lang="el-GR" sz="3600" dirty="0" smtClean="0"/>
              <a:t> </a:t>
            </a:r>
            <a:r>
              <a:rPr lang="el-GR" sz="36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Πολιτισμός και Παράδοση</a:t>
            </a:r>
            <a:endParaRPr lang="el-GR" sz="3600" dirty="0" smtClean="0">
              <a:solidFill>
                <a:schemeClr val="accent3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7000" y="5791200"/>
            <a:ext cx="434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i="1" dirty="0" smtClean="0"/>
              <a:t>Λαϊκό Παραμύθι</a:t>
            </a:r>
          </a:p>
        </p:txBody>
      </p:sp>
      <p:pic>
        <p:nvPicPr>
          <p:cNvPr id="5" name="Picture 4" descr="E:\Φωτογραφίες\media-share-0-02-05-c34f3252588becdb3320a52eb8fcae8ae76ebbe8c3d6ccba6ce5b09596ba9634-Pictur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371600"/>
            <a:ext cx="4114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533400" y="1219200"/>
            <a:ext cx="8229600" cy="304800"/>
          </a:xfrm>
        </p:spPr>
        <p:txBody>
          <a:bodyPr/>
          <a:lstStyle/>
          <a:p>
            <a:r>
              <a:rPr lang="el-GR" sz="3200" b="1" dirty="0" smtClean="0"/>
              <a:t>ΔΙΔΑΚΤΙΚΟΙ ΣΤΟΧΟΙ: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l-GR" sz="2400" b="1" dirty="0" smtClean="0"/>
              <a:t>Στόχοι με βάση το γενικότερο πλαίσιο όπως τέθηκαν από το ΥΠΠ</a:t>
            </a:r>
            <a:endParaRPr lang="en-US" sz="2400" dirty="0" smtClean="0"/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381000" y="1524001"/>
            <a:ext cx="8229600" cy="2667000"/>
          </a:xfrm>
        </p:spPr>
        <p:txBody>
          <a:bodyPr/>
          <a:lstStyle/>
          <a:p>
            <a:pPr lvl="0"/>
            <a:r>
              <a:rPr lang="el-GR" sz="2400" dirty="0" smtClean="0"/>
              <a:t>Αύξηση της γνώσης για θέματα πολιτιστικά και πολιτισμικά, τόσο του τόπου μας όσο κι άλλων χωρών.</a:t>
            </a:r>
            <a:endParaRPr lang="en-GB" sz="2400" dirty="0" smtClean="0"/>
          </a:p>
          <a:p>
            <a:pPr lvl="0"/>
            <a:r>
              <a:rPr lang="el-GR" sz="2400" dirty="0" smtClean="0"/>
              <a:t>Καλλιέργεια δεξιοτήτων σύγκρισης πολιτισμών με στόχο τη γεφύρωσή τους.</a:t>
            </a:r>
            <a:endParaRPr lang="en-GB" sz="2400" dirty="0" smtClean="0"/>
          </a:p>
          <a:p>
            <a:pPr lvl="0"/>
            <a:r>
              <a:rPr lang="el-GR" sz="2400" dirty="0" smtClean="0"/>
              <a:t>Δημιουργία πολιτισμικής ταυτότητας</a:t>
            </a:r>
            <a:endParaRPr lang="en-GB" sz="2400" dirty="0" smtClean="0"/>
          </a:p>
          <a:p>
            <a:pPr lvl="0"/>
            <a:r>
              <a:rPr lang="el-GR" sz="2400" dirty="0" smtClean="0"/>
              <a:t>Έμφαση στη γνωριμία των μαθητών με μύθους και ιστορίες της Πάφου μέσω της </a:t>
            </a:r>
            <a:r>
              <a:rPr lang="el-GR" sz="2400" dirty="0" err="1" smtClean="0"/>
              <a:t>διάδρασης</a:t>
            </a:r>
            <a:r>
              <a:rPr lang="el-GR" sz="2400" dirty="0" smtClean="0"/>
              <a:t>.</a:t>
            </a:r>
            <a:endParaRPr lang="en-GB" sz="24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48006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Εξειδικευμένος στόχος της σχολικής μας μονάδας όπως απορρέει από τους πιο πάνω στόχους</a:t>
            </a:r>
            <a:endParaRPr kumimoji="0" lang="en-US" sz="3200" b="0" i="0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81000" y="5200471"/>
            <a:ext cx="8001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Μελέτη των λαϊκών παραμυθιών βάση των  μηνυμάτων των λαϊκών παραμυθιών της Κύπρου κι άλλων χωρών κι η προώθηση της </a:t>
            </a:r>
            <a:r>
              <a:rPr kumimoji="0" lang="el-GR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φιλαναγνωσίας</a:t>
            </a:r>
            <a:r>
              <a:rPr kumimoji="0" lang="el-GR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μέσω αυτών.</a:t>
            </a:r>
            <a:endParaRPr kumimoji="0" lang="en-GB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990600"/>
            <a:ext cx="8991600" cy="6858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l-GR" sz="4000" dirty="0" smtClean="0"/>
              <a:t>ΕΥΧΑΡΙΣΤΩ ΠΟΛΥ ΓΙΑ ΤΗΝ ΠΡΟΣΟΧΗ  ΣΑΣ</a:t>
            </a:r>
            <a:endParaRPr lang="en-US" dirty="0"/>
          </a:p>
        </p:txBody>
      </p:sp>
      <p:pic>
        <p:nvPicPr>
          <p:cNvPr id="20482" name="Picture 4" descr="C:\Users\maria\AppData\Local\Microsoft\Windows\Temporary Internet Files\Content.IE5\UGLDODWA\MC90013453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133600"/>
            <a:ext cx="429736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4000" dirty="0" err="1" smtClean="0"/>
              <a:t>Φιλαναγνωσία</a:t>
            </a:r>
            <a:r>
              <a:rPr lang="el-GR" sz="4000" dirty="0" smtClean="0"/>
              <a:t> και </a:t>
            </a:r>
            <a:br>
              <a:rPr lang="el-GR" sz="4000" dirty="0" smtClean="0"/>
            </a:br>
            <a:r>
              <a:rPr lang="el-GR" sz="4000" dirty="0" smtClean="0"/>
              <a:t>Γ’ Δημοτικό Μακεδονίτισσας</a:t>
            </a:r>
            <a:endParaRPr lang="en-US" sz="4000" dirty="0" smtClean="0"/>
          </a:p>
        </p:txBody>
      </p:sp>
      <p:sp>
        <p:nvSpPr>
          <p:cNvPr id="15362" name="Content Placeholder 4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2103437"/>
          </a:xfrm>
        </p:spPr>
        <p:txBody>
          <a:bodyPr/>
          <a:lstStyle/>
          <a:p>
            <a:pPr marL="0" indent="0" algn="just">
              <a:buNone/>
            </a:pPr>
            <a:r>
              <a:rPr lang="el-GR" dirty="0" smtClean="0"/>
              <a:t>Στο σχολείο μας στόχος εδώ και πέντε χρόνια είναι η προώθηση της </a:t>
            </a:r>
            <a:r>
              <a:rPr lang="el-GR" dirty="0" err="1" smtClean="0"/>
              <a:t>φιλαναγνωσίας</a:t>
            </a:r>
            <a:r>
              <a:rPr lang="el-GR" dirty="0" smtClean="0"/>
              <a:t>. Ξεκίνησε με τη συνεργασία μας και τη συμμετοχή σε έρευνα με το Πανεπιστήμιο Λευκωσίας και συνεχίζεται μέχρι σήμερα μέσω συστηματικών και </a:t>
            </a:r>
            <a:r>
              <a:rPr lang="el-GR" dirty="0" err="1" smtClean="0"/>
              <a:t>στοχευμένων</a:t>
            </a:r>
            <a:r>
              <a:rPr lang="el-GR" dirty="0" smtClean="0"/>
              <a:t> δράσεων.</a:t>
            </a:r>
            <a:endParaRPr lang="en-US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762000"/>
            <a:ext cx="87630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8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Πολιτιστικές δράσεις στα πλαίσια των στόχων ΥΠΠ</a:t>
            </a:r>
            <a:r>
              <a:rPr lang="en-GB" sz="2800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:</a:t>
            </a:r>
            <a:endParaRPr lang="el-GR" sz="2800" dirty="0" smtClean="0">
              <a:solidFill>
                <a:schemeClr val="accent3">
                  <a:lumMod val="50000"/>
                </a:schemeClr>
              </a:solidFill>
              <a:latin typeface="Constantia" pitchFamily="18" charset="0"/>
            </a:endParaRPr>
          </a:p>
          <a:p>
            <a:pPr marL="282575" indent="-282575" algn="just">
              <a:buFont typeface="Arial" pitchFamily="34" charset="0"/>
              <a:buChar char="•"/>
            </a:pPr>
            <a:r>
              <a:rPr lang="el-GR" sz="2400" dirty="0" smtClean="0">
                <a:latin typeface="Constantia" pitchFamily="18" charset="0"/>
              </a:rPr>
              <a:t>για βελτίωση των μαθησιακών αποτελεσμάτων με ιδιαίτερη έμφαση στην ανάπτυξη της </a:t>
            </a:r>
            <a:r>
              <a:rPr lang="el-GR" sz="2400" dirty="0" err="1" smtClean="0">
                <a:latin typeface="Constantia" pitchFamily="18" charset="0"/>
              </a:rPr>
              <a:t>φιλαναγνωσίας</a:t>
            </a:r>
            <a:r>
              <a:rPr lang="el-GR" sz="2400" dirty="0" smtClean="0">
                <a:latin typeface="Constantia" pitchFamily="18" charset="0"/>
              </a:rPr>
              <a:t>,</a:t>
            </a:r>
          </a:p>
          <a:p>
            <a:pPr marL="282575" indent="-282575" algn="just">
              <a:buFont typeface="Arial" pitchFamily="34" charset="0"/>
              <a:buChar char="•"/>
            </a:pPr>
            <a:r>
              <a:rPr lang="el-GR" sz="2400" dirty="0" smtClean="0">
                <a:latin typeface="Constantia" pitchFamily="18" charset="0"/>
              </a:rPr>
              <a:t>για αξιοποίηση του πολιτιστικού μας πλούτου</a:t>
            </a:r>
          </a:p>
          <a:p>
            <a:pPr marL="282575" indent="-282575" algn="just">
              <a:buFont typeface="Arial" pitchFamily="34" charset="0"/>
              <a:buChar char="•"/>
            </a:pPr>
            <a:r>
              <a:rPr lang="el-GR" sz="2400" dirty="0" smtClean="0">
                <a:latin typeface="Constantia" pitchFamily="18" charset="0"/>
              </a:rPr>
              <a:t>για ανάδειξη των κοινών στοιχείων και της πολυμορφίας των ευρωπαϊκών πολιτισμών, </a:t>
            </a:r>
            <a:endParaRPr lang="en-GB" sz="2400" dirty="0">
              <a:latin typeface="Constantia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04800" y="5638800"/>
            <a:ext cx="8153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kumimoji="0" lang="el-GR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Οι εκδηλώσεις που πραγματοποιήθηκαν είχαν ως επίκεντρο το λαϊκό παραμύθι και την παράδοση.</a:t>
            </a:r>
            <a:r>
              <a:rPr lang="el-GR" sz="2400" i="1" dirty="0" smtClean="0">
                <a:latin typeface="Constanti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l-GR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3048000"/>
            <a:ext cx="7315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 algn="just">
              <a:buFont typeface="Arial" pitchFamily="34" charset="0"/>
              <a:buChar char="•"/>
            </a:pPr>
            <a:r>
              <a:rPr lang="el-GR" sz="24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Διήμερο Δράσης </a:t>
            </a:r>
            <a:r>
              <a:rPr lang="el-GR" sz="2400" b="1" dirty="0" err="1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Φιλαναγνωσίας</a:t>
            </a:r>
            <a:endParaRPr lang="el-GR" sz="2400" b="1" dirty="0" smtClean="0">
              <a:solidFill>
                <a:schemeClr val="accent3">
                  <a:lumMod val="50000"/>
                </a:schemeClr>
              </a:solidFill>
              <a:latin typeface="Constantia" pitchFamily="18" charset="0"/>
            </a:endParaRPr>
          </a:p>
          <a:p>
            <a:pPr marL="169863" indent="-169863" algn="just">
              <a:buFont typeface="Arial" pitchFamily="34" charset="0"/>
              <a:buChar char="•"/>
            </a:pPr>
            <a:r>
              <a:rPr lang="el-GR" sz="24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Γιορτή των Γραμμάτων</a:t>
            </a:r>
          </a:p>
          <a:p>
            <a:pPr marL="169863" indent="-169863" algn="just">
              <a:buFont typeface="Arial" pitchFamily="34" charset="0"/>
              <a:buChar char="•"/>
            </a:pPr>
            <a:r>
              <a:rPr lang="el-GR" sz="24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Έκθεση βιβλίων – Εργαστήρια από συγγραφείς</a:t>
            </a:r>
            <a:endParaRPr lang="en-GB" sz="2400" b="1" dirty="0" smtClean="0">
              <a:solidFill>
                <a:schemeClr val="accent3">
                  <a:lumMod val="50000"/>
                </a:schemeClr>
              </a:solidFill>
              <a:latin typeface="Constantia" pitchFamily="18" charset="0"/>
            </a:endParaRPr>
          </a:p>
          <a:p>
            <a:pPr marL="169863" indent="-169863" algn="just">
              <a:buFont typeface="Arial" pitchFamily="34" charset="0"/>
              <a:buChar char="•"/>
            </a:pPr>
            <a:r>
              <a:rPr lang="el-GR" sz="24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Βιωματικό εργαστήρι «Οι Δράκοι»</a:t>
            </a:r>
          </a:p>
          <a:p>
            <a:pPr marL="169863" indent="-169863" algn="just">
              <a:buFont typeface="Arial" pitchFamily="34" charset="0"/>
              <a:buChar char="•"/>
            </a:pPr>
            <a:r>
              <a:rPr lang="el-GR" sz="2400" b="1" dirty="0" err="1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Φιλαναγνωστικά</a:t>
            </a:r>
            <a:r>
              <a:rPr lang="el-GR" sz="24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 προγράμματα από τη Β’ και Στ’ τάξη (Διαγωνισμός εκδόσεων Μεταίχμιο και </a:t>
            </a:r>
            <a:r>
              <a:rPr lang="el-GR" sz="2400" b="1" dirty="0" err="1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Βιβλιοδρομίες</a:t>
            </a:r>
            <a:r>
              <a:rPr lang="el-GR" sz="24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14350"/>
          </a:xfrm>
        </p:spPr>
        <p:txBody>
          <a:bodyPr/>
          <a:lstStyle/>
          <a:p>
            <a:r>
              <a:rPr lang="el-GR" dirty="0" smtClean="0"/>
              <a:t> </a:t>
            </a:r>
            <a:r>
              <a:rPr lang="el-GR" sz="40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Δράσεις </a:t>
            </a:r>
            <a:r>
              <a:rPr lang="el-GR" sz="4000" b="1" dirty="0" err="1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Φιλαναγνωσίας</a:t>
            </a:r>
            <a:endParaRPr lang="el-GR" sz="4000" dirty="0" smtClean="0">
              <a:solidFill>
                <a:schemeClr val="accent3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r>
              <a:rPr lang="el-GR" dirty="0" smtClean="0"/>
              <a:t>Γνωριμία με τον Κύπριο </a:t>
            </a:r>
            <a:r>
              <a:rPr lang="el-GR" b="1" dirty="0" smtClean="0"/>
              <a:t>χαράκτη </a:t>
            </a:r>
            <a:r>
              <a:rPr lang="el-GR" b="1" dirty="0" err="1" smtClean="0"/>
              <a:t>Χαμπή</a:t>
            </a:r>
            <a:r>
              <a:rPr lang="el-GR" b="1" dirty="0" smtClean="0"/>
              <a:t> </a:t>
            </a:r>
            <a:r>
              <a:rPr lang="el-GR" b="1" dirty="0" err="1" smtClean="0"/>
              <a:t>Τσαγγάρη</a:t>
            </a:r>
            <a:endParaRPr lang="el-GR" dirty="0" smtClean="0"/>
          </a:p>
          <a:p>
            <a:r>
              <a:rPr lang="el-GR" dirty="0" smtClean="0"/>
              <a:t>Έκθεση παραδοσιακών αντικειμένων και επαγγελμάτων, από τους ιδρυτές του </a:t>
            </a:r>
            <a:r>
              <a:rPr lang="el-GR" b="1" dirty="0" smtClean="0"/>
              <a:t>Μουσείου Λαϊκής Τέχνης και Παραδοσιακών Επαγγελμάτων «Η </a:t>
            </a:r>
            <a:r>
              <a:rPr lang="el-GR" b="1" dirty="0" err="1" smtClean="0"/>
              <a:t>Βούρκα</a:t>
            </a:r>
            <a:r>
              <a:rPr lang="el-GR" b="1" dirty="0" smtClean="0"/>
              <a:t>»</a:t>
            </a:r>
            <a:r>
              <a:rPr lang="el-GR" dirty="0" smtClean="0"/>
              <a:t> </a:t>
            </a:r>
          </a:p>
          <a:p>
            <a:r>
              <a:rPr lang="el-GR" dirty="0" smtClean="0"/>
              <a:t>Επίδειξη τεχνικής της καλαθοπλεκτικής, διακόσμηση </a:t>
            </a:r>
            <a:r>
              <a:rPr lang="el-GR" dirty="0" err="1" smtClean="0"/>
              <a:t>κολοτζιού</a:t>
            </a:r>
            <a:r>
              <a:rPr lang="el-GR" dirty="0" smtClean="0"/>
              <a:t> και χρήση ανέμης</a:t>
            </a:r>
          </a:p>
          <a:p>
            <a:r>
              <a:rPr lang="el-GR" dirty="0" smtClean="0"/>
              <a:t>Δραματοποίηση και παρουσίαση ποιήματος «Η </a:t>
            </a:r>
            <a:r>
              <a:rPr lang="el-GR" dirty="0" err="1" smtClean="0"/>
              <a:t>Ανεράδα</a:t>
            </a:r>
            <a:r>
              <a:rPr lang="el-GR" dirty="0" smtClean="0"/>
              <a:t>»</a:t>
            </a:r>
            <a:r>
              <a:rPr lang="en-GB" dirty="0" smtClean="0"/>
              <a:t> </a:t>
            </a:r>
            <a:r>
              <a:rPr lang="el-GR" dirty="0" smtClean="0"/>
              <a:t>από παιδιά της Στ’ τάξης</a:t>
            </a:r>
          </a:p>
          <a:p>
            <a:r>
              <a:rPr lang="el-GR" dirty="0" smtClean="0"/>
              <a:t>Παραδοσιακά τραγούδια από τη Βασιλική </a:t>
            </a:r>
            <a:r>
              <a:rPr lang="el-GR" dirty="0" err="1" smtClean="0"/>
              <a:t>Χατζηαδάμου</a:t>
            </a:r>
            <a:r>
              <a:rPr lang="el-GR" dirty="0" smtClean="0"/>
              <a:t> και τους συνεργάτες της</a:t>
            </a:r>
          </a:p>
          <a:p>
            <a:endParaRPr lang="en-US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52600" y="838200"/>
            <a:ext cx="5410200" cy="438150"/>
          </a:xfrm>
        </p:spPr>
        <p:txBody>
          <a:bodyPr/>
          <a:lstStyle/>
          <a:p>
            <a:r>
              <a:rPr lang="el-GR" sz="3600" dirty="0" smtClean="0"/>
              <a:t> </a:t>
            </a:r>
            <a:r>
              <a:rPr lang="el-GR" sz="36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Δράσεις </a:t>
            </a:r>
            <a:r>
              <a:rPr lang="el-GR" sz="3600" b="1" dirty="0" err="1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Φιλαναγνωσίας</a:t>
            </a:r>
            <a:endParaRPr lang="el-GR" sz="3600" dirty="0" smtClean="0">
              <a:solidFill>
                <a:schemeClr val="accent3">
                  <a:lumMod val="5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7" name="Picture 6" descr="C:\Users\Christina\Dropbox\Δημοτικό.Σχολείο.ΜακεδονίτισσαςΓ-Στυλιανός.Λένας\06.Υλικό.για.ιστοσελίδα\Φωτογραφικό.Υλικό\08022017 Ημέρα Φιλαναγνωσίας\IMG_1505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00200"/>
            <a:ext cx="5111750" cy="375778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1828800" y="5486400"/>
            <a:ext cx="61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 smtClean="0"/>
              <a:t>Γνωριμία με τον Κύπριο </a:t>
            </a:r>
            <a:r>
              <a:rPr lang="el-GR" b="1" i="1" dirty="0" smtClean="0"/>
              <a:t>χαράκτη </a:t>
            </a:r>
            <a:r>
              <a:rPr lang="el-GR" b="1" i="1" dirty="0" err="1" smtClean="0"/>
              <a:t>Χαμπή</a:t>
            </a:r>
            <a:r>
              <a:rPr lang="el-GR" b="1" i="1" dirty="0" smtClean="0"/>
              <a:t> </a:t>
            </a:r>
            <a:r>
              <a:rPr lang="el-GR" b="1" i="1" dirty="0" err="1" smtClean="0"/>
              <a:t>Τσαγγάρη</a:t>
            </a:r>
            <a:endParaRPr lang="el-GR" i="1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52600" y="838200"/>
            <a:ext cx="5410200" cy="438150"/>
          </a:xfrm>
        </p:spPr>
        <p:txBody>
          <a:bodyPr/>
          <a:lstStyle/>
          <a:p>
            <a:r>
              <a:rPr lang="el-GR" sz="3600" dirty="0" smtClean="0"/>
              <a:t> </a:t>
            </a:r>
            <a:r>
              <a:rPr lang="el-GR" sz="36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Δράσεις </a:t>
            </a:r>
            <a:r>
              <a:rPr lang="el-GR" sz="3600" b="1" dirty="0" err="1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Φιλαναγνωσίας</a:t>
            </a:r>
            <a:endParaRPr lang="el-GR" sz="3600" dirty="0" smtClean="0">
              <a:solidFill>
                <a:schemeClr val="accent3">
                  <a:lumMod val="5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1026" name="Picture 2" descr="E:\Φωτογραφίες\IMG_1525.JPG"/>
          <p:cNvPicPr>
            <a:picLocks noChangeAspect="1" noChangeArrowheads="1"/>
          </p:cNvPicPr>
          <p:nvPr/>
        </p:nvPicPr>
        <p:blipFill>
          <a:blip r:embed="rId2" cstate="print"/>
          <a:srcRect t="27759"/>
          <a:stretch>
            <a:fillRect/>
          </a:stretch>
        </p:blipFill>
        <p:spPr bwMode="auto">
          <a:xfrm>
            <a:off x="838200" y="1524000"/>
            <a:ext cx="4941294" cy="475932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019800" y="2362200"/>
            <a:ext cx="2971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Έκθεση παραδοσιακών αντικειμένων και επαγγελμάτων, από τους ιδρυτές του </a:t>
            </a:r>
            <a:r>
              <a:rPr lang="el-GR" b="1" dirty="0" smtClean="0"/>
              <a:t>Μουσείου Λαϊκής Τέχνης και Παραδοσιακών Επαγγελμάτων «Η </a:t>
            </a:r>
            <a:r>
              <a:rPr lang="el-GR" b="1" dirty="0" err="1" smtClean="0"/>
              <a:t>Βούρκα</a:t>
            </a:r>
            <a:r>
              <a:rPr lang="el-GR" b="1" dirty="0" smtClean="0"/>
              <a:t>»</a:t>
            </a:r>
            <a:r>
              <a:rPr lang="el-GR" dirty="0" smtClean="0"/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52600" y="838200"/>
            <a:ext cx="5410200" cy="438150"/>
          </a:xfrm>
        </p:spPr>
        <p:txBody>
          <a:bodyPr/>
          <a:lstStyle/>
          <a:p>
            <a:r>
              <a:rPr lang="el-GR" sz="3600" dirty="0" smtClean="0"/>
              <a:t> </a:t>
            </a:r>
            <a:r>
              <a:rPr lang="el-GR" sz="36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Δράσεις </a:t>
            </a:r>
            <a:r>
              <a:rPr lang="el-GR" sz="3600" b="1" dirty="0" err="1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Φιλαναγνωσίας</a:t>
            </a:r>
            <a:endParaRPr lang="el-GR" sz="3600" dirty="0" smtClean="0">
              <a:solidFill>
                <a:schemeClr val="accent3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800" y="5486400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i="1" dirty="0" smtClean="0"/>
              <a:t>Δραματοποίηση και παρουσίαση ποιήματος «Η </a:t>
            </a:r>
            <a:r>
              <a:rPr lang="el-GR" i="1" dirty="0" err="1" smtClean="0"/>
              <a:t>Ανεράδα</a:t>
            </a:r>
            <a:r>
              <a:rPr lang="el-GR" i="1" dirty="0" smtClean="0"/>
              <a:t>»</a:t>
            </a:r>
            <a:r>
              <a:rPr lang="en-GB" i="1" dirty="0" smtClean="0"/>
              <a:t> </a:t>
            </a:r>
            <a:r>
              <a:rPr lang="el-GR" i="1" dirty="0" smtClean="0"/>
              <a:t>από παιδιά της Στ’ τάξης</a:t>
            </a:r>
          </a:p>
        </p:txBody>
      </p:sp>
      <p:pic>
        <p:nvPicPr>
          <p:cNvPr id="5" name="Picture 4" descr="C:\Users\Christina\Dropbox\Δημοτικό.Σχολείο.ΜακεδονίτισσαςΓ-Στυλιανός.Λένας\06.Υλικό.για.ιστοσελίδα\Φωτογραφικό.Υλικό\08022017 Ημέρα Φιλαναγνωσίας\IMG_1519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6096000" cy="396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52600" y="838200"/>
            <a:ext cx="5410200" cy="438150"/>
          </a:xfrm>
        </p:spPr>
        <p:txBody>
          <a:bodyPr/>
          <a:lstStyle/>
          <a:p>
            <a:r>
              <a:rPr lang="el-GR" sz="3600" dirty="0" smtClean="0"/>
              <a:t> </a:t>
            </a:r>
            <a:r>
              <a:rPr lang="el-GR" sz="36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Δράσεις </a:t>
            </a:r>
            <a:r>
              <a:rPr lang="el-GR" sz="3600" b="1" dirty="0" err="1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Φιλαναγνωσίας</a:t>
            </a:r>
            <a:endParaRPr lang="el-GR" sz="3600" dirty="0" smtClean="0">
              <a:solidFill>
                <a:schemeClr val="accent3">
                  <a:lumMod val="5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11" name="Picture 10" descr="E:\Φωτογραφίες\IMG_16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447800"/>
            <a:ext cx="6858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219200" y="5867400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i="1" dirty="0" smtClean="0"/>
              <a:t>Παραδοσιακά τραγούδια από τη </a:t>
            </a:r>
            <a:br>
              <a:rPr lang="el-GR" i="1" dirty="0" smtClean="0"/>
            </a:br>
            <a:r>
              <a:rPr lang="el-GR" i="1" dirty="0" smtClean="0"/>
              <a:t>Βασιλική </a:t>
            </a:r>
            <a:r>
              <a:rPr lang="el-GR" i="1" dirty="0" err="1" smtClean="0"/>
              <a:t>Χατζηαδάμου</a:t>
            </a:r>
            <a:r>
              <a:rPr lang="el-GR" i="1" dirty="0" smtClean="0"/>
              <a:t> και τους συνεργάτες της</a:t>
            </a:r>
            <a:endParaRPr lang="en-GB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317</TotalTime>
  <Words>618</Words>
  <Application>Microsoft Office PowerPoint</Application>
  <PresentationFormat>On-screen Show (4:3)</PresentationFormat>
  <Paragraphs>74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Flow</vt:lpstr>
      <vt:lpstr>Στόχος Υπουργείου Παιδείας για τον Πολιτισμό</vt:lpstr>
      <vt:lpstr>ΔΙΔΑΚΤΙΚΟΙ ΣΤΟΧΟΙ: Στόχοι με βάση το γενικότερο πλαίσιο όπως τέθηκαν από το ΥΠΠ</vt:lpstr>
      <vt:lpstr>Φιλαναγνωσία και  Γ’ Δημοτικό Μακεδονίτισσας</vt:lpstr>
      <vt:lpstr>Slide 4</vt:lpstr>
      <vt:lpstr> Δράσεις Φιλαναγνωσίας</vt:lpstr>
      <vt:lpstr> Δράσεις Φιλαναγνωσίας</vt:lpstr>
      <vt:lpstr> Δράσεις Φιλαναγνωσίας</vt:lpstr>
      <vt:lpstr> Δράσεις Φιλαναγνωσίας</vt:lpstr>
      <vt:lpstr> Δράσεις Φιλαναγνωσίας</vt:lpstr>
      <vt:lpstr> Δράσεις Φιλαναγνωσίας</vt:lpstr>
      <vt:lpstr> Δράσεις Φιλαναγνωσίας</vt:lpstr>
      <vt:lpstr> Δράσεις Φιλαναγνωσίας</vt:lpstr>
      <vt:lpstr> Δράσεις Φιλαναγνωσίας</vt:lpstr>
      <vt:lpstr> Άλλες ενδεικτικές δραστηριότητες για τον στόχο Πολιτισμός και Παράδοση</vt:lpstr>
      <vt:lpstr> Πολιτισμός και Παράδοση</vt:lpstr>
      <vt:lpstr> Πολιτισμός και Παράδοση</vt:lpstr>
      <vt:lpstr> Άλλες ενδεικτικές δραστηριότητες για τον στόχο Πολιτισμός και Παράδοση</vt:lpstr>
      <vt:lpstr> Πολιτισμός και Παράδοση</vt:lpstr>
      <vt:lpstr> Πολιτισμός και Παράδοση</vt:lpstr>
      <vt:lpstr>ΕΥΧΑΡΙΣΤΩ ΠΟΛΥ ΓΙΑ ΤΗΝ ΠΡΟΣΟΧΗ  ΣΑΣ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δασκάλα σας</dc:title>
  <dc:creator>maria</dc:creator>
  <cp:lastModifiedBy>Christos Themistos</cp:lastModifiedBy>
  <cp:revision>38</cp:revision>
  <dcterms:created xsi:type="dcterms:W3CDTF">2014-10-07T18:35:26Z</dcterms:created>
  <dcterms:modified xsi:type="dcterms:W3CDTF">2017-03-26T15:19:37Z</dcterms:modified>
</cp:coreProperties>
</file>