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7" r:id="rId12"/>
    <p:sldId id="268" r:id="rId13"/>
    <p:sldId id="266" r:id="rId14"/>
    <p:sldId id="269" r:id="rId15"/>
    <p:sldId id="271" r:id="rId16"/>
    <p:sldId id="273" r:id="rId17"/>
    <p:sldId id="272"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EEDDED3-656F-4D8F-B046-67AC7CA686CE}" type="datetimeFigureOut">
              <a:rPr lang="el-GR" smtClean="0"/>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91915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EEDDED3-656F-4D8F-B046-67AC7CA686CE}" type="datetimeFigureOut">
              <a:rPr lang="el-GR" smtClean="0"/>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398400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EEDDED3-656F-4D8F-B046-67AC7CA686CE}" type="datetimeFigureOut">
              <a:rPr lang="el-GR" smtClean="0"/>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142580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EEDDED3-656F-4D8F-B046-67AC7CA686CE}" type="datetimeFigureOut">
              <a:rPr lang="el-GR" smtClean="0"/>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172665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EEDDED3-656F-4D8F-B046-67AC7CA686CE}" type="datetimeFigureOut">
              <a:rPr lang="el-GR" smtClean="0"/>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106757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EEDDED3-656F-4D8F-B046-67AC7CA686CE}" type="datetimeFigureOut">
              <a:rPr lang="el-GR" smtClean="0"/>
              <a:t>29/3/2017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88462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EEDDED3-656F-4D8F-B046-67AC7CA686CE}" type="datetimeFigureOut">
              <a:rPr lang="el-GR" smtClean="0"/>
              <a:t>29/3/2017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206985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EEDDED3-656F-4D8F-B046-67AC7CA686CE}" type="datetimeFigureOut">
              <a:rPr lang="el-GR" smtClean="0"/>
              <a:t>29/3/2017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24650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EEDDED3-656F-4D8F-B046-67AC7CA686CE}" type="datetimeFigureOut">
              <a:rPr lang="el-GR" smtClean="0"/>
              <a:t>29/3/2017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170318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EEDDED3-656F-4D8F-B046-67AC7CA686CE}" type="datetimeFigureOut">
              <a:rPr lang="el-GR" smtClean="0"/>
              <a:t>29/3/2017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358792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EEDDED3-656F-4D8F-B046-67AC7CA686CE}" type="datetimeFigureOut">
              <a:rPr lang="el-GR" smtClean="0"/>
              <a:t>29/3/2017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09D66CD-6225-48DB-9C1D-25EBAD4E816E}" type="slidenum">
              <a:rPr lang="el-GR" smtClean="0"/>
              <a:t>‹#›</a:t>
            </a:fld>
            <a:endParaRPr lang="el-GR"/>
          </a:p>
        </p:txBody>
      </p:sp>
    </p:spTree>
    <p:extLst>
      <p:ext uri="{BB962C8B-B14F-4D97-AF65-F5344CB8AC3E}">
        <p14:creationId xmlns:p14="http://schemas.microsoft.com/office/powerpoint/2010/main" val="396507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DDED3-656F-4D8F-B046-67AC7CA686CE}" type="datetimeFigureOut">
              <a:rPr lang="el-GR" smtClean="0"/>
              <a:t>29/3/2017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D66CD-6225-48DB-9C1D-25EBAD4E816E}" type="slidenum">
              <a:rPr lang="el-GR" smtClean="0"/>
              <a:t>‹#›</a:t>
            </a:fld>
            <a:endParaRPr lang="el-GR"/>
          </a:p>
        </p:txBody>
      </p:sp>
    </p:spTree>
    <p:extLst>
      <p:ext uri="{BB962C8B-B14F-4D97-AF65-F5344CB8AC3E}">
        <p14:creationId xmlns:p14="http://schemas.microsoft.com/office/powerpoint/2010/main" val="321083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www.google.com.cy/url?sa=i&amp;rct=j&amp;q=&amp;esrc=s&amp;source=images&amp;cd=&amp;cad=rja&amp;uact=8&amp;ved=0ahUKEwiF9v788uXSAhVIrRQKHUmDCDgQjRwIBw&amp;url=http://www.erasmusplus.gob.es/paises-participantes.html&amp;psig=AFQjCNF6JQpwb5jq_kwfld8vspWBHJZ0OA&amp;ust=14901273083478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60648"/>
            <a:ext cx="7772400" cy="1470025"/>
          </a:xfrm>
        </p:spPr>
        <p:txBody>
          <a:bodyPr/>
          <a:lstStyle/>
          <a:p>
            <a:r>
              <a:rPr lang="el-GR" dirty="0" smtClean="0"/>
              <a:t>Ευρωπαϊκά Προγράμματα</a:t>
            </a:r>
            <a:endParaRPr lang="el-GR" dirty="0"/>
          </a:p>
        </p:txBody>
      </p:sp>
      <p:pic>
        <p:nvPicPr>
          <p:cNvPr id="1026" name="Picture 2" descr="Αποτέλεσμα εικόνας για erasmus plus">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502" y="1334640"/>
            <a:ext cx="7848600" cy="2238376"/>
          </a:xfrm>
          <a:prstGeom prst="rect">
            <a:avLst/>
          </a:prstGeom>
          <a:noFill/>
          <a:extLst>
            <a:ext uri="{909E8E84-426E-40DD-AFC4-6F175D3DCCD1}">
              <a14:hiddenFill xmlns:a14="http://schemas.microsoft.com/office/drawing/2010/main">
                <a:solidFill>
                  <a:srgbClr val="FFFFFF"/>
                </a:solidFill>
              </a14:hiddenFill>
            </a:ext>
          </a:extLst>
        </p:spPr>
      </p:pic>
      <p:sp>
        <p:nvSpPr>
          <p:cNvPr id="3" name="Υπότιτλος 2"/>
          <p:cNvSpPr>
            <a:spLocks noGrp="1"/>
          </p:cNvSpPr>
          <p:nvPr>
            <p:ph type="subTitle" idx="1"/>
          </p:nvPr>
        </p:nvSpPr>
        <p:spPr/>
        <p:txBody>
          <a:bodyPr/>
          <a:lstStyle/>
          <a:p>
            <a:r>
              <a:rPr lang="el-GR" b="1" dirty="0" smtClean="0">
                <a:effectLst>
                  <a:outerShdw blurRad="38100" dist="38100" dir="2700000" algn="tl">
                    <a:srgbClr val="000000">
                      <a:alpha val="43137"/>
                    </a:srgbClr>
                  </a:outerShdw>
                </a:effectLst>
              </a:rPr>
              <a:t>Βασική Δράση 1 (ΚΑ 1)</a:t>
            </a:r>
          </a:p>
          <a:p>
            <a:r>
              <a:rPr lang="el-GR" b="1" dirty="0" smtClean="0">
                <a:effectLst>
                  <a:outerShdw blurRad="38100" dist="38100" dir="2700000" algn="tl">
                    <a:srgbClr val="000000">
                      <a:alpha val="43137"/>
                    </a:srgbClr>
                  </a:outerShdw>
                </a:effectLst>
              </a:rPr>
              <a:t>Κινητικότητες εκπαιδευτικών για μετεκπαίδευση/επιμόρφωση</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7280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Autofit/>
          </a:bodyPr>
          <a:lstStyle/>
          <a:p>
            <a:r>
              <a:rPr lang="en-US" sz="3200" b="1" dirty="0" smtClean="0">
                <a:solidFill>
                  <a:schemeClr val="accent5">
                    <a:lumMod val="50000"/>
                  </a:schemeClr>
                </a:solidFill>
                <a:effectLst>
                  <a:outerShdw blurRad="38100" dist="38100" dir="2700000" algn="tl">
                    <a:srgbClr val="000000">
                      <a:alpha val="43137"/>
                    </a:srgbClr>
                  </a:outerShdw>
                </a:effectLst>
              </a:rPr>
              <a:t>Study visit: </a:t>
            </a:r>
            <a:r>
              <a:rPr lang="en-US" sz="3200" b="1" dirty="0" err="1" smtClean="0">
                <a:solidFill>
                  <a:schemeClr val="accent5">
                    <a:lumMod val="50000"/>
                  </a:schemeClr>
                </a:solidFill>
                <a:effectLst>
                  <a:outerShdw blurRad="38100" dist="38100" dir="2700000" algn="tl">
                    <a:srgbClr val="000000">
                      <a:alpha val="43137"/>
                    </a:srgbClr>
                  </a:outerShdw>
                </a:effectLst>
              </a:rPr>
              <a:t>Europaschule</a:t>
            </a:r>
            <a:r>
              <a:rPr lang="en-US" sz="3200" b="1" dirty="0" smtClean="0">
                <a:solidFill>
                  <a:schemeClr val="accent5">
                    <a:lumMod val="50000"/>
                  </a:schemeClr>
                </a:solidFill>
                <a:effectLst>
                  <a:outerShdw blurRad="38100" dist="38100" dir="2700000" algn="tl">
                    <a:srgbClr val="000000">
                      <a:alpha val="43137"/>
                    </a:srgbClr>
                  </a:outerShdw>
                </a:effectLst>
              </a:rPr>
              <a:t> </a:t>
            </a:r>
            <a:r>
              <a:rPr lang="en-US" sz="3200" b="1" dirty="0" err="1" smtClean="0">
                <a:solidFill>
                  <a:schemeClr val="accent5">
                    <a:lumMod val="50000"/>
                  </a:schemeClr>
                </a:solidFill>
                <a:effectLst>
                  <a:outerShdw blurRad="38100" dist="38100" dir="2700000" algn="tl">
                    <a:srgbClr val="000000">
                      <a:alpha val="43137"/>
                    </a:srgbClr>
                  </a:outerShdw>
                </a:effectLst>
              </a:rPr>
              <a:t>Herzongenrath</a:t>
            </a:r>
            <a:r>
              <a:rPr lang="en-US" sz="3200" b="1" dirty="0" smtClean="0">
                <a:solidFill>
                  <a:schemeClr val="accent5">
                    <a:lumMod val="50000"/>
                  </a:schemeClr>
                </a:solidFill>
                <a:effectLst>
                  <a:outerShdw blurRad="38100" dist="38100" dir="2700000" algn="tl">
                    <a:srgbClr val="000000">
                      <a:alpha val="43137"/>
                    </a:srgbClr>
                  </a:outerShdw>
                </a:effectLst>
              </a:rPr>
              <a:t> </a:t>
            </a:r>
            <a:r>
              <a:rPr lang="el-GR" sz="3200" b="1" dirty="0" smtClean="0">
                <a:solidFill>
                  <a:schemeClr val="accent5">
                    <a:lumMod val="50000"/>
                  </a:schemeClr>
                </a:solidFill>
                <a:effectLst>
                  <a:outerShdw blurRad="38100" dist="38100" dir="2700000" algn="tl">
                    <a:srgbClr val="000000">
                      <a:alpha val="43137"/>
                    </a:srgbClr>
                  </a:outerShdw>
                </a:effectLst>
              </a:rPr>
              <a:t/>
            </a:r>
            <a:br>
              <a:rPr lang="el-GR" sz="3200" b="1" dirty="0" smtClean="0">
                <a:solidFill>
                  <a:schemeClr val="accent5">
                    <a:lumMod val="50000"/>
                  </a:schemeClr>
                </a:solidFill>
                <a:effectLst>
                  <a:outerShdw blurRad="38100" dist="38100" dir="2700000" algn="tl">
                    <a:srgbClr val="000000">
                      <a:alpha val="43137"/>
                    </a:srgbClr>
                  </a:outerShdw>
                </a:effectLst>
              </a:rPr>
            </a:br>
            <a:r>
              <a:rPr lang="en-US" sz="2400" i="1" dirty="0" smtClean="0"/>
              <a:t>(Aachen, </a:t>
            </a:r>
            <a:r>
              <a:rPr lang="el-GR" sz="2400" i="1" dirty="0"/>
              <a:t>Γ</a:t>
            </a:r>
            <a:r>
              <a:rPr lang="el-GR" sz="2400" i="1" dirty="0" smtClean="0"/>
              <a:t>ερμανία, Δεκέμβριος 2016)</a:t>
            </a:r>
            <a:endParaRPr lang="el-GR" sz="2400" i="1" dirty="0"/>
          </a:p>
        </p:txBody>
      </p:sp>
      <p:pic>
        <p:nvPicPr>
          <p:cNvPr id="5" name="Θέση περιεχομένου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39552" y="1559752"/>
            <a:ext cx="3778200" cy="5037600"/>
          </a:xfrm>
        </p:spPr>
      </p:pic>
      <p:pic>
        <p:nvPicPr>
          <p:cNvPr id="6" name="Θέση περιεχομένου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88024" y="1364771"/>
            <a:ext cx="3888432" cy="5184576"/>
          </a:xfrm>
        </p:spPr>
      </p:pic>
      <p:pic>
        <p:nvPicPr>
          <p:cNvPr id="7" name="Picture 2" descr="Αποτέλεσμα εικόνας για erasmus plus">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32240" y="6087356"/>
            <a:ext cx="2288619" cy="65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17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Autofit/>
          </a:bodyPr>
          <a:lstStyle/>
          <a:p>
            <a:r>
              <a:rPr lang="en-US" sz="3200" b="1" dirty="0" smtClean="0">
                <a:solidFill>
                  <a:schemeClr val="accent5">
                    <a:lumMod val="50000"/>
                  </a:schemeClr>
                </a:solidFill>
                <a:effectLst>
                  <a:outerShdw blurRad="38100" dist="38100" dir="2700000" algn="tl">
                    <a:srgbClr val="000000">
                      <a:alpha val="43137"/>
                    </a:srgbClr>
                  </a:outerShdw>
                </a:effectLst>
              </a:rPr>
              <a:t/>
            </a:r>
            <a:br>
              <a:rPr lang="en-US" sz="3200" b="1" dirty="0" smtClean="0">
                <a:solidFill>
                  <a:schemeClr val="accent5">
                    <a:lumMod val="50000"/>
                  </a:schemeClr>
                </a:solidFill>
                <a:effectLst>
                  <a:outerShdw blurRad="38100" dist="38100" dir="2700000" algn="tl">
                    <a:srgbClr val="000000">
                      <a:alpha val="43137"/>
                    </a:srgbClr>
                  </a:outerShdw>
                </a:effectLst>
              </a:rPr>
            </a:br>
            <a:r>
              <a:rPr lang="el-GR" sz="3200" b="1" dirty="0" smtClean="0">
                <a:solidFill>
                  <a:schemeClr val="accent5">
                    <a:lumMod val="50000"/>
                  </a:schemeClr>
                </a:solidFill>
                <a:effectLst>
                  <a:outerShdw blurRad="38100" dist="38100" dir="2700000" algn="tl">
                    <a:srgbClr val="000000">
                      <a:alpha val="43137"/>
                    </a:srgbClr>
                  </a:outerShdw>
                </a:effectLst>
              </a:rPr>
              <a:t>Φιλοξενία εκπαιδευτικών </a:t>
            </a:r>
            <a:r>
              <a:rPr lang="en-US" sz="3200" b="1" dirty="0" smtClean="0">
                <a:solidFill>
                  <a:schemeClr val="accent5">
                    <a:lumMod val="50000"/>
                  </a:schemeClr>
                </a:solidFill>
                <a:effectLst>
                  <a:outerShdw blurRad="38100" dist="38100" dir="2700000" algn="tl">
                    <a:srgbClr val="000000">
                      <a:alpha val="43137"/>
                    </a:srgbClr>
                  </a:outerShdw>
                </a:effectLst>
              </a:rPr>
              <a:t/>
            </a:r>
            <a:br>
              <a:rPr lang="en-US" sz="3200" b="1" dirty="0" smtClean="0">
                <a:solidFill>
                  <a:schemeClr val="accent5">
                    <a:lumMod val="50000"/>
                  </a:schemeClr>
                </a:solidFill>
                <a:effectLst>
                  <a:outerShdw blurRad="38100" dist="38100" dir="2700000" algn="tl">
                    <a:srgbClr val="000000">
                      <a:alpha val="43137"/>
                    </a:srgbClr>
                  </a:outerShdw>
                </a:effectLst>
              </a:rPr>
            </a:br>
            <a:r>
              <a:rPr lang="el-GR" sz="3200" b="1" dirty="0" smtClean="0">
                <a:solidFill>
                  <a:schemeClr val="accent5">
                    <a:lumMod val="50000"/>
                  </a:schemeClr>
                </a:solidFill>
                <a:effectLst>
                  <a:outerShdw blurRad="38100" dist="38100" dir="2700000" algn="tl">
                    <a:srgbClr val="000000">
                      <a:alpha val="43137"/>
                    </a:srgbClr>
                  </a:outerShdw>
                </a:effectLst>
              </a:rPr>
              <a:t>από το </a:t>
            </a:r>
            <a:r>
              <a:rPr lang="en-US" sz="3200" b="1" dirty="0" err="1" smtClean="0">
                <a:solidFill>
                  <a:schemeClr val="accent5">
                    <a:lumMod val="50000"/>
                  </a:schemeClr>
                </a:solidFill>
                <a:effectLst>
                  <a:outerShdw blurRad="38100" dist="38100" dir="2700000" algn="tl">
                    <a:srgbClr val="000000">
                      <a:alpha val="43137"/>
                    </a:srgbClr>
                  </a:outerShdw>
                </a:effectLst>
              </a:rPr>
              <a:t>Europaschule</a:t>
            </a:r>
            <a:r>
              <a:rPr lang="en-US" sz="3200" b="1" dirty="0" smtClean="0">
                <a:solidFill>
                  <a:schemeClr val="accent5">
                    <a:lumMod val="50000"/>
                  </a:schemeClr>
                </a:solidFill>
                <a:effectLst>
                  <a:outerShdw blurRad="38100" dist="38100" dir="2700000" algn="tl">
                    <a:srgbClr val="000000">
                      <a:alpha val="43137"/>
                    </a:srgbClr>
                  </a:outerShdw>
                </a:effectLst>
              </a:rPr>
              <a:t> </a:t>
            </a:r>
            <a:r>
              <a:rPr lang="en-US" sz="3200" b="1" dirty="0" err="1" smtClean="0">
                <a:solidFill>
                  <a:schemeClr val="accent5">
                    <a:lumMod val="50000"/>
                  </a:schemeClr>
                </a:solidFill>
                <a:effectLst>
                  <a:outerShdw blurRad="38100" dist="38100" dir="2700000" algn="tl">
                    <a:srgbClr val="000000">
                      <a:alpha val="43137"/>
                    </a:srgbClr>
                  </a:outerShdw>
                </a:effectLst>
              </a:rPr>
              <a:t>Herzogenrath</a:t>
            </a:r>
            <a:r>
              <a:rPr lang="el-GR" sz="3200" b="1" dirty="0" smtClean="0">
                <a:solidFill>
                  <a:schemeClr val="accent5">
                    <a:lumMod val="50000"/>
                  </a:schemeClr>
                </a:solidFill>
                <a:effectLst>
                  <a:outerShdw blurRad="38100" dist="38100" dir="2700000" algn="tl">
                    <a:srgbClr val="000000">
                      <a:alpha val="43137"/>
                    </a:srgbClr>
                  </a:outerShdw>
                </a:effectLst>
              </a:rPr>
              <a:t/>
            </a:r>
            <a:br>
              <a:rPr lang="el-GR" sz="3200" b="1" dirty="0" smtClean="0">
                <a:solidFill>
                  <a:schemeClr val="accent5">
                    <a:lumMod val="50000"/>
                  </a:schemeClr>
                </a:solidFill>
                <a:effectLst>
                  <a:outerShdw blurRad="38100" dist="38100" dir="2700000" algn="tl">
                    <a:srgbClr val="000000">
                      <a:alpha val="43137"/>
                    </a:srgbClr>
                  </a:outerShdw>
                </a:effectLst>
              </a:rPr>
            </a:br>
            <a:r>
              <a:rPr lang="en-US" sz="2400" i="1" dirty="0" smtClean="0"/>
              <a:t>(</a:t>
            </a:r>
            <a:r>
              <a:rPr lang="el-GR" sz="2400" i="1" dirty="0" smtClean="0"/>
              <a:t>Φεβρουάριος, 2017)</a:t>
            </a:r>
            <a:endParaRPr lang="el-GR" sz="2400" i="1" dirty="0"/>
          </a:p>
        </p:txBody>
      </p:sp>
      <p:pic>
        <p:nvPicPr>
          <p:cNvPr id="5" name="Content Placeholder 4"/>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323528" y="1798512"/>
            <a:ext cx="4220384" cy="4438800"/>
          </a:xfrm>
        </p:spPr>
      </p:pic>
      <p:pic>
        <p:nvPicPr>
          <p:cNvPr id="7" name="Picture 2" descr="Αποτέλεσμα εικόνας για erasmus plus">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141" y="6036165"/>
            <a:ext cx="2144603" cy="611629"/>
          </a:xfrm>
          <a:prstGeom prst="rect">
            <a:avLst/>
          </a:prstGeom>
          <a:noFill/>
          <a:extLst>
            <a:ext uri="{909E8E84-426E-40DD-AFC4-6F175D3DCCD1}">
              <a14:hiddenFill xmlns:a14="http://schemas.microsoft.com/office/drawing/2010/main">
                <a:solidFill>
                  <a:srgbClr val="FFFFFF"/>
                </a:solidFill>
              </a14:hiddenFill>
            </a:ext>
          </a:extLst>
        </p:spPr>
      </p:pic>
      <p:pic>
        <p:nvPicPr>
          <p:cNvPr id="3" name="Θέση περιεχομένου 2"/>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r="44198"/>
          <a:stretch/>
        </p:blipFill>
        <p:spPr>
          <a:xfrm>
            <a:off x="4648199" y="1772816"/>
            <a:ext cx="4357547" cy="4392488"/>
          </a:xfrm>
        </p:spPr>
      </p:pic>
    </p:spTree>
    <p:extLst>
      <p:ext uri="{BB962C8B-B14F-4D97-AF65-F5344CB8AC3E}">
        <p14:creationId xmlns:p14="http://schemas.microsoft.com/office/powerpoint/2010/main" val="3376884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60648"/>
            <a:ext cx="7772400" cy="1470025"/>
          </a:xfrm>
        </p:spPr>
        <p:txBody>
          <a:bodyPr/>
          <a:lstStyle/>
          <a:p>
            <a:r>
              <a:rPr lang="el-GR" dirty="0" smtClean="0"/>
              <a:t>Ευρωπαϊκά Προγράμματα</a:t>
            </a:r>
            <a:endParaRPr lang="el-GR" dirty="0"/>
          </a:p>
        </p:txBody>
      </p:sp>
      <p:pic>
        <p:nvPicPr>
          <p:cNvPr id="1026" name="Picture 2" descr="Αποτέλεσμα εικόνας για erasmus plus">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502" y="1334640"/>
            <a:ext cx="7848600" cy="2238376"/>
          </a:xfrm>
          <a:prstGeom prst="rect">
            <a:avLst/>
          </a:prstGeom>
          <a:noFill/>
          <a:extLst>
            <a:ext uri="{909E8E84-426E-40DD-AFC4-6F175D3DCCD1}">
              <a14:hiddenFill xmlns:a14="http://schemas.microsoft.com/office/drawing/2010/main">
                <a:solidFill>
                  <a:srgbClr val="FFFFFF"/>
                </a:solidFill>
              </a14:hiddenFill>
            </a:ext>
          </a:extLst>
        </p:spPr>
      </p:pic>
      <p:sp>
        <p:nvSpPr>
          <p:cNvPr id="3" name="Υπότιτλος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Βασική Δράση 2 (ΚΑ </a:t>
            </a:r>
            <a:r>
              <a:rPr lang="el-GR" b="1" dirty="0" smtClean="0">
                <a:effectLst>
                  <a:outerShdw blurRad="38100" dist="38100" dir="2700000" algn="tl">
                    <a:srgbClr val="000000">
                      <a:alpha val="43137"/>
                    </a:srgbClr>
                  </a:outerShdw>
                </a:effectLst>
              </a:rPr>
              <a:t>2)</a:t>
            </a:r>
            <a:endParaRPr lang="el-GR" b="1" dirty="0" smtClean="0">
              <a:effectLst>
                <a:outerShdw blurRad="38100" dist="38100" dir="2700000" algn="tl">
                  <a:srgbClr val="000000">
                    <a:alpha val="43137"/>
                  </a:srgbClr>
                </a:outerShdw>
              </a:effectLst>
            </a:endParaRPr>
          </a:p>
          <a:p>
            <a:r>
              <a:rPr lang="el-GR" dirty="0" smtClean="0">
                <a:effectLst/>
              </a:rPr>
              <a:t>Σχολική Εκπαίδευση</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8805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18048"/>
            <a:ext cx="8229600" cy="1143000"/>
          </a:xfrm>
        </p:spPr>
        <p:txBody>
          <a:bodyPr>
            <a:noAutofit/>
          </a:bodyPr>
          <a:lstStyle/>
          <a:p>
            <a:r>
              <a:rPr lang="el-GR" sz="4000" b="1" dirty="0" smtClean="0">
                <a:solidFill>
                  <a:schemeClr val="tx2"/>
                </a:solidFill>
                <a:effectLst>
                  <a:outerShdw blurRad="38100" dist="38100" dir="2700000" algn="tl">
                    <a:srgbClr val="000000">
                      <a:alpha val="43137"/>
                    </a:srgbClr>
                  </a:outerShdw>
                </a:effectLst>
              </a:rPr>
              <a:t>Σκοπός:</a:t>
            </a:r>
            <a:r>
              <a:rPr lang="el-GR" sz="2000" dirty="0" smtClean="0">
                <a:solidFill>
                  <a:schemeClr val="tx2"/>
                </a:solidFill>
              </a:rPr>
              <a:t/>
            </a:r>
            <a:br>
              <a:rPr lang="el-GR" sz="2000" dirty="0" smtClean="0">
                <a:solidFill>
                  <a:schemeClr val="tx2"/>
                </a:solidFill>
              </a:rPr>
            </a:br>
            <a:r>
              <a:rPr lang="el-GR" sz="2000" dirty="0" smtClean="0">
                <a:solidFill>
                  <a:schemeClr val="tx2"/>
                </a:solidFill>
              </a:rPr>
              <a:t/>
            </a:r>
            <a:br>
              <a:rPr lang="el-GR" sz="2000" dirty="0" smtClean="0">
                <a:solidFill>
                  <a:schemeClr val="tx2"/>
                </a:solidFill>
              </a:rPr>
            </a:br>
            <a:r>
              <a:rPr lang="el-GR" sz="2400" dirty="0" smtClean="0"/>
              <a:t>Η</a:t>
            </a:r>
            <a:r>
              <a:rPr lang="el-GR" sz="2400" dirty="0" smtClean="0">
                <a:effectLst/>
              </a:rPr>
              <a:t> ανάπτυξη και ενίσχυση διακρατικών συνεργασιών μεταξύ φορέων/οργανισμών που δραστηριοποιούνται στον τομέα της εκπαίδευσης, της κατάρτισης, της νεολαίας ή σε άλλον κοινωνικοοικονομικό τομέα, </a:t>
            </a:r>
            <a:r>
              <a:rPr lang="el-GR" sz="2400" dirty="0" smtClean="0">
                <a:effectLst/>
              </a:rPr>
              <a:t>ώστε</a:t>
            </a:r>
            <a:r>
              <a:rPr lang="el-GR" sz="2400" dirty="0" smtClean="0"/>
              <a:t> </a:t>
            </a:r>
            <a:r>
              <a:rPr lang="el-GR" sz="2400" dirty="0" smtClean="0">
                <a:effectLst/>
              </a:rPr>
              <a:t>να παράγουν υψηλής ποιότητας καινοτόμα προϊόντα, που θα  αποφέρουν θετικά αλλά και μακροπρόθεσμα αποτελέσματα για τα άτομα και τους φορείς που συμμετέχουν στις δραστηριότητες αλλά και να επιφέρουν βελτιώσεις στα συστήματα και τις πολιτικές για την εκπαίδευση στην Ευρώπη.</a:t>
            </a:r>
            <a:r>
              <a:rPr lang="el-GR" sz="2400" dirty="0" smtClean="0"/>
              <a:t/>
            </a:r>
            <a:br>
              <a:rPr lang="el-GR" sz="2400" dirty="0" smtClean="0"/>
            </a:br>
            <a:endParaRPr lang="el-GR" sz="2400" dirty="0"/>
          </a:p>
        </p:txBody>
      </p:sp>
      <p:pic>
        <p:nvPicPr>
          <p:cNvPr id="5"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447" y="116632"/>
            <a:ext cx="2288619" cy="65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2625" y="116632"/>
            <a:ext cx="2803911" cy="369332"/>
          </a:xfrm>
          <a:prstGeom prst="rect">
            <a:avLst/>
          </a:prstGeom>
          <a:noFill/>
        </p:spPr>
        <p:txBody>
          <a:bodyPr wrap="square" rtlCol="0">
            <a:spAutoFit/>
          </a:bodyPr>
          <a:lstStyle/>
          <a:p>
            <a:r>
              <a:rPr lang="el-GR" dirty="0" smtClean="0"/>
              <a:t> ΚΑ2 -Βασική Δράση 2</a:t>
            </a:r>
            <a:endParaRPr lang="el-GR" dirty="0"/>
          </a:p>
        </p:txBody>
      </p:sp>
    </p:spTree>
    <p:extLst>
      <p:ext uri="{BB962C8B-B14F-4D97-AF65-F5344CB8AC3E}">
        <p14:creationId xmlns:p14="http://schemas.microsoft.com/office/powerpoint/2010/main" val="271772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1408" y="1709936"/>
            <a:ext cx="8229600" cy="1143000"/>
          </a:xfrm>
        </p:spPr>
        <p:txBody>
          <a:bodyPr>
            <a:noAutofit/>
          </a:bodyPr>
          <a:lstStyle/>
          <a:p>
            <a:r>
              <a:rPr lang="el-GR" sz="4000" b="1" dirty="0" smtClean="0">
                <a:solidFill>
                  <a:schemeClr val="accent1">
                    <a:lumMod val="50000"/>
                  </a:schemeClr>
                </a:solidFill>
                <a:effectLst>
                  <a:outerShdw blurRad="38100" dist="38100" dir="2700000" algn="tl">
                    <a:srgbClr val="000000">
                      <a:alpha val="43137"/>
                    </a:srgbClr>
                  </a:outerShdw>
                </a:effectLst>
              </a:rPr>
              <a:t>Τ</a:t>
            </a:r>
            <a:r>
              <a:rPr lang="en-US" sz="4000" b="1" dirty="0" smtClean="0">
                <a:solidFill>
                  <a:schemeClr val="accent1">
                    <a:lumMod val="50000"/>
                  </a:schemeClr>
                </a:solidFill>
                <a:effectLst>
                  <a:outerShdw blurRad="38100" dist="38100" dir="2700000" algn="tl">
                    <a:srgbClr val="000000">
                      <a:alpha val="43137"/>
                    </a:srgbClr>
                  </a:outerShdw>
                </a:effectLst>
              </a:rPr>
              <a:t>he Living Book – Augmenting Reading for Life</a:t>
            </a:r>
            <a:r>
              <a:rPr lang="en-US" sz="4000" b="1" dirty="0">
                <a:solidFill>
                  <a:schemeClr val="accent1">
                    <a:lumMod val="50000"/>
                  </a:schemeClr>
                </a:solidFill>
                <a:effectLst>
                  <a:outerShdw blurRad="38100" dist="38100" dir="2700000" algn="tl">
                    <a:srgbClr val="000000">
                      <a:alpha val="43137"/>
                    </a:srgbClr>
                  </a:outerShdw>
                </a:effectLst>
              </a:rPr>
              <a:t/>
            </a:r>
            <a:br>
              <a:rPr lang="en-US" sz="4000" b="1" dirty="0">
                <a:solidFill>
                  <a:schemeClr val="accent1">
                    <a:lumMod val="50000"/>
                  </a:schemeClr>
                </a:solidFill>
                <a:effectLst>
                  <a:outerShdw blurRad="38100" dist="38100" dir="2700000" algn="tl">
                    <a:srgbClr val="000000">
                      <a:alpha val="43137"/>
                    </a:srgbClr>
                  </a:outerShdw>
                </a:effectLst>
              </a:rPr>
            </a:br>
            <a:r>
              <a:rPr lang="el-GR" sz="400" b="1" dirty="0">
                <a:solidFill>
                  <a:schemeClr val="accent1">
                    <a:lumMod val="50000"/>
                  </a:schemeClr>
                </a:solidFill>
                <a:effectLst>
                  <a:outerShdw blurRad="38100" dist="38100" dir="2700000" algn="tl">
                    <a:srgbClr val="000000">
                      <a:alpha val="43137"/>
                    </a:srgbClr>
                  </a:outerShdw>
                </a:effectLst>
              </a:rPr>
              <a:t/>
            </a:r>
            <a:br>
              <a:rPr lang="el-GR" sz="400" b="1" dirty="0">
                <a:solidFill>
                  <a:schemeClr val="accent1">
                    <a:lumMod val="50000"/>
                  </a:schemeClr>
                </a:solidFill>
                <a:effectLst>
                  <a:outerShdw blurRad="38100" dist="38100" dir="2700000" algn="tl">
                    <a:srgbClr val="000000">
                      <a:alpha val="43137"/>
                    </a:srgbClr>
                  </a:outerShdw>
                </a:effectLst>
              </a:rPr>
            </a:br>
            <a:r>
              <a:rPr lang="el-GR" sz="400" b="1" dirty="0" smtClean="0">
                <a:solidFill>
                  <a:schemeClr val="accent1">
                    <a:lumMod val="50000"/>
                  </a:schemeClr>
                </a:solidFill>
                <a:effectLst>
                  <a:outerShdw blurRad="38100" dist="38100" dir="2700000" algn="tl">
                    <a:srgbClr val="000000">
                      <a:alpha val="43137"/>
                    </a:srgbClr>
                  </a:outerShdw>
                </a:effectLst>
              </a:rPr>
              <a:t/>
            </a:r>
            <a:br>
              <a:rPr lang="el-GR" sz="400" b="1" dirty="0" smtClean="0">
                <a:solidFill>
                  <a:schemeClr val="accent1">
                    <a:lumMod val="50000"/>
                  </a:schemeClr>
                </a:solidFill>
                <a:effectLst>
                  <a:outerShdw blurRad="38100" dist="38100" dir="2700000" algn="tl">
                    <a:srgbClr val="000000">
                      <a:alpha val="43137"/>
                    </a:srgbClr>
                  </a:outerShdw>
                </a:effectLst>
              </a:rPr>
            </a:br>
            <a:r>
              <a:rPr lang="el-GR" sz="400" b="1" dirty="0" smtClean="0">
                <a:solidFill>
                  <a:schemeClr val="accent1">
                    <a:lumMod val="50000"/>
                  </a:schemeClr>
                </a:solidFill>
                <a:effectLst>
                  <a:outerShdw blurRad="38100" dist="38100" dir="2700000" algn="tl">
                    <a:srgbClr val="000000">
                      <a:alpha val="43137"/>
                    </a:srgbClr>
                  </a:outerShdw>
                </a:effectLst>
              </a:rPr>
              <a:t/>
            </a:r>
            <a:br>
              <a:rPr lang="el-GR" sz="400" b="1" dirty="0" smtClean="0">
                <a:solidFill>
                  <a:schemeClr val="accent1">
                    <a:lumMod val="50000"/>
                  </a:schemeClr>
                </a:solidFill>
                <a:effectLst>
                  <a:outerShdw blurRad="38100" dist="38100" dir="2700000" algn="tl">
                    <a:srgbClr val="000000">
                      <a:alpha val="43137"/>
                    </a:srgbClr>
                  </a:outerShdw>
                </a:effectLst>
              </a:rPr>
            </a:br>
            <a:r>
              <a:rPr lang="en-US" sz="2800" b="1" dirty="0" smtClean="0"/>
              <a:t>To </a:t>
            </a:r>
            <a:r>
              <a:rPr lang="el-GR" sz="2800" b="1" dirty="0" smtClean="0"/>
              <a:t>«Ζωντανό Βιβλίο» </a:t>
            </a:r>
            <a:br>
              <a:rPr lang="el-GR" sz="2800" b="1" dirty="0" smtClean="0"/>
            </a:br>
            <a:r>
              <a:rPr lang="el-GR" sz="2800" b="1" dirty="0" smtClean="0"/>
              <a:t>Δια βίου ενίσχυση της </a:t>
            </a:r>
            <a:r>
              <a:rPr lang="el-GR" sz="2800" b="1" dirty="0" err="1" smtClean="0"/>
              <a:t>φιλαναγνωσίας</a:t>
            </a:r>
            <a:endParaRPr lang="el-GR" sz="2400" dirty="0"/>
          </a:p>
        </p:txBody>
      </p:sp>
      <p:pic>
        <p:nvPicPr>
          <p:cNvPr id="5"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447" y="116632"/>
            <a:ext cx="2288619" cy="65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2625" y="116632"/>
            <a:ext cx="2803911" cy="369332"/>
          </a:xfrm>
          <a:prstGeom prst="rect">
            <a:avLst/>
          </a:prstGeom>
          <a:noFill/>
        </p:spPr>
        <p:txBody>
          <a:bodyPr wrap="square" rtlCol="0">
            <a:spAutoFit/>
          </a:bodyPr>
          <a:lstStyle/>
          <a:p>
            <a:r>
              <a:rPr lang="el-GR" dirty="0" smtClean="0"/>
              <a:t> ΚΑ2 -Βασική Δράση 2</a:t>
            </a:r>
            <a:endParaRPr lang="el-GR" dirty="0"/>
          </a:p>
        </p:txBody>
      </p:sp>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48419" y="3717032"/>
            <a:ext cx="3944206" cy="270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79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447" y="116632"/>
            <a:ext cx="2288619" cy="65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2625" y="116632"/>
            <a:ext cx="2803911" cy="369332"/>
          </a:xfrm>
          <a:prstGeom prst="rect">
            <a:avLst/>
          </a:prstGeom>
          <a:noFill/>
        </p:spPr>
        <p:txBody>
          <a:bodyPr wrap="square" rtlCol="0">
            <a:spAutoFit/>
          </a:bodyPr>
          <a:lstStyle/>
          <a:p>
            <a:r>
              <a:rPr lang="el-GR" dirty="0" smtClean="0"/>
              <a:t> ΚΑ2 -Βασική Δράση 2</a:t>
            </a:r>
            <a:endParaRPr lang="el-GR" dirty="0"/>
          </a:p>
        </p:txBody>
      </p:sp>
      <p:sp>
        <p:nvSpPr>
          <p:cNvPr id="3" name="Τίτλος 2"/>
          <p:cNvSpPr>
            <a:spLocks noGrp="1"/>
          </p:cNvSpPr>
          <p:nvPr>
            <p:ph type="title"/>
          </p:nvPr>
        </p:nvSpPr>
        <p:spPr>
          <a:xfrm>
            <a:off x="457200" y="490662"/>
            <a:ext cx="8229600" cy="850106"/>
          </a:xfrm>
        </p:spPr>
        <p:txBody>
          <a:bodyPr/>
          <a:lstStyle/>
          <a:p>
            <a:r>
              <a:rPr lang="el-GR" b="1" dirty="0" smtClean="0"/>
              <a:t>Εταίροι: </a:t>
            </a:r>
            <a:endParaRPr lang="el-GR" b="1" dirty="0"/>
          </a:p>
        </p:txBody>
      </p:sp>
      <p:sp>
        <p:nvSpPr>
          <p:cNvPr id="4" name="TextBox 3"/>
          <p:cNvSpPr txBox="1"/>
          <p:nvPr/>
        </p:nvSpPr>
        <p:spPr>
          <a:xfrm>
            <a:off x="35496" y="1415673"/>
            <a:ext cx="8923049" cy="4893647"/>
          </a:xfrm>
          <a:prstGeom prst="rect">
            <a:avLst/>
          </a:prstGeom>
          <a:noFill/>
        </p:spPr>
        <p:txBody>
          <a:bodyPr wrap="square" rtlCol="0">
            <a:spAutoFit/>
          </a:bodyPr>
          <a:lstStyle/>
          <a:p>
            <a:pPr marL="285750" indent="-285750">
              <a:buFont typeface="Arial" panose="020B0604020202020204" pitchFamily="34" charset="0"/>
              <a:buChar char="•"/>
            </a:pPr>
            <a:r>
              <a:rPr lang="el-GR" sz="2600" dirty="0" smtClean="0"/>
              <a:t>Ευρωπαϊκό Πανεπιστήμιο</a:t>
            </a:r>
            <a:r>
              <a:rPr lang="en-US" sz="2600" dirty="0" smtClean="0"/>
              <a:t> K</a:t>
            </a:r>
            <a:r>
              <a:rPr lang="el-GR" sz="2600" dirty="0" err="1" smtClean="0"/>
              <a:t>ύπρου</a:t>
            </a:r>
            <a:r>
              <a:rPr lang="el-GR" sz="2600" dirty="0" smtClean="0"/>
              <a:t> (Συντονιστής)</a:t>
            </a:r>
          </a:p>
          <a:p>
            <a:pPr marL="285750" indent="-285750">
              <a:buFont typeface="Arial" panose="020B0604020202020204" pitchFamily="34" charset="0"/>
              <a:buChar char="•"/>
            </a:pPr>
            <a:r>
              <a:rPr lang="en-US" sz="2600" dirty="0" smtClean="0"/>
              <a:t>Forum del </a:t>
            </a:r>
            <a:r>
              <a:rPr lang="en-US" sz="2600" dirty="0" err="1" smtClean="0"/>
              <a:t>Libro</a:t>
            </a:r>
            <a:r>
              <a:rPr lang="en-US" sz="2600" dirty="0" smtClean="0"/>
              <a:t> (</a:t>
            </a:r>
            <a:r>
              <a:rPr lang="el-GR" sz="2600" dirty="0" smtClean="0"/>
              <a:t>Ιταλία) – Μη κερδοσκοπικός οργανισμός για την προώθηση της </a:t>
            </a:r>
            <a:r>
              <a:rPr lang="el-GR" sz="2600" dirty="0" err="1" smtClean="0"/>
              <a:t>φιλαναγνωσίας</a:t>
            </a:r>
            <a:endParaRPr lang="el-GR" sz="2600" dirty="0" smtClean="0"/>
          </a:p>
          <a:p>
            <a:pPr marL="285750" indent="-285750">
              <a:buFont typeface="Arial" panose="020B0604020202020204" pitchFamily="34" charset="0"/>
              <a:buChar char="•"/>
            </a:pPr>
            <a:r>
              <a:rPr lang="en-US" sz="2600" dirty="0" err="1" smtClean="0"/>
              <a:t>Comune</a:t>
            </a:r>
            <a:r>
              <a:rPr lang="en-US" sz="2600" dirty="0" smtClean="0"/>
              <a:t> di Vicenza (I</a:t>
            </a:r>
            <a:r>
              <a:rPr lang="el-GR" sz="2600" dirty="0" err="1" smtClean="0"/>
              <a:t>ταλία</a:t>
            </a:r>
            <a:r>
              <a:rPr lang="el-GR" sz="2600" dirty="0" smtClean="0"/>
              <a:t>) - Τοπικός δημόσιος φορέας</a:t>
            </a:r>
          </a:p>
          <a:p>
            <a:pPr marL="285750" indent="-285750">
              <a:buFont typeface="Arial" panose="020B0604020202020204" pitchFamily="34" charset="0"/>
              <a:buChar char="•"/>
            </a:pPr>
            <a:r>
              <a:rPr lang="en-US" sz="2600" dirty="0" smtClean="0"/>
              <a:t>GRYD (Birmingham) – </a:t>
            </a:r>
            <a:r>
              <a:rPr lang="el-GR" sz="2600" dirty="0" smtClean="0"/>
              <a:t>Οργανισμός ανάπτυξης ψηφιακών εργαλείων</a:t>
            </a:r>
          </a:p>
          <a:p>
            <a:pPr marL="285750" indent="-285750">
              <a:buFont typeface="Arial" panose="020B0604020202020204" pitchFamily="34" charset="0"/>
              <a:buChar char="•"/>
            </a:pPr>
            <a:r>
              <a:rPr lang="en-US" sz="2600" dirty="0" err="1" smtClean="0"/>
              <a:t>Universidade</a:t>
            </a:r>
            <a:r>
              <a:rPr lang="en-US" sz="2600" dirty="0" smtClean="0"/>
              <a:t> da Beira Interior (</a:t>
            </a:r>
            <a:r>
              <a:rPr lang="el-GR" sz="2600" dirty="0" smtClean="0"/>
              <a:t>Πορτογαλία) </a:t>
            </a:r>
          </a:p>
          <a:p>
            <a:pPr marL="285750" indent="-285750">
              <a:buFont typeface="Arial" panose="020B0604020202020204" pitchFamily="34" charset="0"/>
              <a:buChar char="•"/>
            </a:pPr>
            <a:r>
              <a:rPr lang="el-GR" sz="2600" dirty="0" smtClean="0">
                <a:solidFill>
                  <a:schemeClr val="accent1">
                    <a:lumMod val="50000"/>
                  </a:schemeClr>
                </a:solidFill>
              </a:rPr>
              <a:t>Δημοτικό Σχολείο Μακεδονίτισσας Γ’ – Στυλιανός Λένας (Κύπρος)</a:t>
            </a:r>
          </a:p>
          <a:p>
            <a:pPr marL="285750" indent="-285750">
              <a:buFont typeface="Arial" panose="020B0604020202020204" pitchFamily="34" charset="0"/>
              <a:buChar char="•"/>
            </a:pPr>
            <a:r>
              <a:rPr lang="en-US" sz="2600" dirty="0" err="1" smtClean="0">
                <a:solidFill>
                  <a:schemeClr val="accent1">
                    <a:lumMod val="50000"/>
                  </a:schemeClr>
                </a:solidFill>
              </a:rPr>
              <a:t>Scoala</a:t>
            </a:r>
            <a:r>
              <a:rPr lang="en-US" sz="2600" dirty="0" smtClean="0">
                <a:solidFill>
                  <a:schemeClr val="accent1">
                    <a:lumMod val="50000"/>
                  </a:schemeClr>
                </a:solidFill>
              </a:rPr>
              <a:t> </a:t>
            </a:r>
            <a:r>
              <a:rPr lang="en-US" sz="2600" dirty="0" err="1" smtClean="0">
                <a:solidFill>
                  <a:schemeClr val="accent1">
                    <a:lumMod val="50000"/>
                  </a:schemeClr>
                </a:solidFill>
              </a:rPr>
              <a:t>Gimnaziala</a:t>
            </a:r>
            <a:r>
              <a:rPr lang="en-US" sz="2600" dirty="0" smtClean="0">
                <a:solidFill>
                  <a:schemeClr val="accent1">
                    <a:lumMod val="50000"/>
                  </a:schemeClr>
                </a:solidFill>
              </a:rPr>
              <a:t> “Constantin </a:t>
            </a:r>
            <a:r>
              <a:rPr lang="en-US" sz="2600" dirty="0" err="1" smtClean="0">
                <a:solidFill>
                  <a:schemeClr val="accent1">
                    <a:lumMod val="50000"/>
                  </a:schemeClr>
                </a:solidFill>
              </a:rPr>
              <a:t>Parfene</a:t>
            </a:r>
            <a:r>
              <a:rPr lang="en-US" sz="2600" dirty="0" smtClean="0">
                <a:solidFill>
                  <a:schemeClr val="accent1">
                    <a:lumMod val="50000"/>
                  </a:schemeClr>
                </a:solidFill>
              </a:rPr>
              <a:t>” (</a:t>
            </a:r>
            <a:r>
              <a:rPr lang="el-GR" sz="2600" dirty="0" smtClean="0">
                <a:solidFill>
                  <a:schemeClr val="accent1">
                    <a:lumMod val="50000"/>
                  </a:schemeClr>
                </a:solidFill>
              </a:rPr>
              <a:t>Ρουμανία)</a:t>
            </a:r>
          </a:p>
          <a:p>
            <a:pPr marL="285750" indent="-285750">
              <a:buFont typeface="Arial" panose="020B0604020202020204" pitchFamily="34" charset="0"/>
              <a:buChar char="•"/>
            </a:pPr>
            <a:r>
              <a:rPr lang="el-GR" sz="2600" dirty="0" smtClean="0">
                <a:solidFill>
                  <a:schemeClr val="accent1">
                    <a:lumMod val="50000"/>
                  </a:schemeClr>
                </a:solidFill>
              </a:rPr>
              <a:t>Τ</a:t>
            </a:r>
            <a:r>
              <a:rPr lang="en-US" sz="2600" dirty="0" err="1" smtClean="0">
                <a:solidFill>
                  <a:schemeClr val="accent1">
                    <a:lumMod val="50000"/>
                  </a:schemeClr>
                </a:solidFill>
              </a:rPr>
              <a:t>artu</a:t>
            </a:r>
            <a:r>
              <a:rPr lang="en-US" sz="2600" dirty="0" smtClean="0">
                <a:solidFill>
                  <a:schemeClr val="accent1">
                    <a:lumMod val="50000"/>
                  </a:schemeClr>
                </a:solidFill>
              </a:rPr>
              <a:t> </a:t>
            </a:r>
            <a:r>
              <a:rPr lang="en-US" sz="2600" dirty="0" err="1" smtClean="0">
                <a:solidFill>
                  <a:schemeClr val="accent1">
                    <a:lumMod val="50000"/>
                  </a:schemeClr>
                </a:solidFill>
              </a:rPr>
              <a:t>Kivilinna</a:t>
            </a:r>
            <a:r>
              <a:rPr lang="en-US" sz="2600" dirty="0" smtClean="0">
                <a:solidFill>
                  <a:schemeClr val="accent1">
                    <a:lumMod val="50000"/>
                  </a:schemeClr>
                </a:solidFill>
              </a:rPr>
              <a:t> Kool (</a:t>
            </a:r>
            <a:r>
              <a:rPr lang="el-GR" sz="2600" dirty="0" smtClean="0">
                <a:solidFill>
                  <a:schemeClr val="accent1">
                    <a:lumMod val="50000"/>
                  </a:schemeClr>
                </a:solidFill>
              </a:rPr>
              <a:t>Εσθονία)</a:t>
            </a:r>
          </a:p>
          <a:p>
            <a:pPr marL="285750" indent="-285750">
              <a:buFont typeface="Arial" panose="020B0604020202020204" pitchFamily="34" charset="0"/>
              <a:buChar char="•"/>
            </a:pPr>
            <a:r>
              <a:rPr lang="el-GR" sz="2600" dirty="0" smtClean="0">
                <a:solidFill>
                  <a:schemeClr val="accent1">
                    <a:lumMod val="50000"/>
                  </a:schemeClr>
                </a:solidFill>
              </a:rPr>
              <a:t>Α</a:t>
            </a:r>
            <a:r>
              <a:rPr lang="en-US" sz="2600" dirty="0" err="1" smtClean="0">
                <a:solidFill>
                  <a:schemeClr val="accent1">
                    <a:lumMod val="50000"/>
                  </a:schemeClr>
                </a:solidFill>
              </a:rPr>
              <a:t>grupamento</a:t>
            </a:r>
            <a:r>
              <a:rPr lang="en-US" sz="2600" dirty="0" smtClean="0">
                <a:solidFill>
                  <a:schemeClr val="accent1">
                    <a:lumMod val="50000"/>
                  </a:schemeClr>
                </a:solidFill>
              </a:rPr>
              <a:t> de </a:t>
            </a:r>
            <a:r>
              <a:rPr lang="en-US" sz="2600" dirty="0" err="1" smtClean="0">
                <a:solidFill>
                  <a:schemeClr val="accent1">
                    <a:lumMod val="50000"/>
                  </a:schemeClr>
                </a:solidFill>
              </a:rPr>
              <a:t>Escolas</a:t>
            </a:r>
            <a:r>
              <a:rPr lang="en-US" sz="2600" dirty="0" smtClean="0">
                <a:solidFill>
                  <a:schemeClr val="accent1">
                    <a:lumMod val="50000"/>
                  </a:schemeClr>
                </a:solidFill>
              </a:rPr>
              <a:t> de Vila Nova de </a:t>
            </a:r>
            <a:r>
              <a:rPr lang="en-US" sz="2600" dirty="0" err="1" smtClean="0">
                <a:solidFill>
                  <a:schemeClr val="accent1">
                    <a:lumMod val="50000"/>
                  </a:schemeClr>
                </a:solidFill>
              </a:rPr>
              <a:t>Paiva</a:t>
            </a:r>
            <a:r>
              <a:rPr lang="en-US" sz="2600" dirty="0" smtClean="0">
                <a:solidFill>
                  <a:schemeClr val="accent1">
                    <a:lumMod val="50000"/>
                  </a:schemeClr>
                </a:solidFill>
              </a:rPr>
              <a:t> – </a:t>
            </a:r>
            <a:r>
              <a:rPr lang="el-GR" sz="2600" dirty="0" smtClean="0">
                <a:solidFill>
                  <a:schemeClr val="accent1">
                    <a:lumMod val="50000"/>
                  </a:schemeClr>
                </a:solidFill>
              </a:rPr>
              <a:t>(Πορτογαλία)</a:t>
            </a:r>
            <a:endParaRPr lang="el-GR" sz="2600" dirty="0">
              <a:solidFill>
                <a:schemeClr val="accent1">
                  <a:lumMod val="50000"/>
                </a:schemeClr>
              </a:solidFill>
            </a:endParaRPr>
          </a:p>
        </p:txBody>
      </p:sp>
    </p:spTree>
    <p:extLst>
      <p:ext uri="{BB962C8B-B14F-4D97-AF65-F5344CB8AC3E}">
        <p14:creationId xmlns:p14="http://schemas.microsoft.com/office/powerpoint/2010/main" val="30012007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447" y="116632"/>
            <a:ext cx="2288619" cy="65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2625" y="116632"/>
            <a:ext cx="2803911" cy="369332"/>
          </a:xfrm>
          <a:prstGeom prst="rect">
            <a:avLst/>
          </a:prstGeom>
          <a:noFill/>
        </p:spPr>
        <p:txBody>
          <a:bodyPr wrap="square" rtlCol="0">
            <a:spAutoFit/>
          </a:bodyPr>
          <a:lstStyle/>
          <a:p>
            <a:r>
              <a:rPr lang="el-GR" dirty="0" smtClean="0"/>
              <a:t> ΚΑ2 -Βασική Δράση 2</a:t>
            </a:r>
            <a:endParaRPr lang="el-GR" dirty="0"/>
          </a:p>
        </p:txBody>
      </p:sp>
      <p:sp>
        <p:nvSpPr>
          <p:cNvPr id="3" name="Τίτλος 2"/>
          <p:cNvSpPr>
            <a:spLocks noGrp="1"/>
          </p:cNvSpPr>
          <p:nvPr>
            <p:ph type="title"/>
          </p:nvPr>
        </p:nvSpPr>
        <p:spPr>
          <a:xfrm>
            <a:off x="457200" y="778694"/>
            <a:ext cx="8229600" cy="850106"/>
          </a:xfrm>
        </p:spPr>
        <p:txBody>
          <a:bodyPr/>
          <a:lstStyle/>
          <a:p>
            <a:r>
              <a:rPr lang="el-GR" b="1" dirty="0" smtClean="0"/>
              <a:t>Στόχοι- Δράσεις: </a:t>
            </a:r>
            <a:endParaRPr lang="el-GR" b="1" dirty="0"/>
          </a:p>
        </p:txBody>
      </p:sp>
      <p:sp>
        <p:nvSpPr>
          <p:cNvPr id="4" name="TextBox 3"/>
          <p:cNvSpPr txBox="1"/>
          <p:nvPr/>
        </p:nvSpPr>
        <p:spPr>
          <a:xfrm>
            <a:off x="323528" y="1700808"/>
            <a:ext cx="8496944" cy="5262979"/>
          </a:xfrm>
          <a:prstGeom prst="rect">
            <a:avLst/>
          </a:prstGeom>
          <a:noFill/>
        </p:spPr>
        <p:txBody>
          <a:bodyPr wrap="square" rtlCol="0">
            <a:spAutoFit/>
          </a:bodyPr>
          <a:lstStyle/>
          <a:p>
            <a:pPr marL="285750" indent="-285750">
              <a:buFont typeface="Arial" panose="020B0604020202020204" pitchFamily="34" charset="0"/>
              <a:buChar char="•"/>
            </a:pPr>
            <a:r>
              <a:rPr lang="el-GR" sz="2600" dirty="0" smtClean="0">
                <a:solidFill>
                  <a:schemeClr val="accent1">
                    <a:lumMod val="50000"/>
                  </a:schemeClr>
                </a:solidFill>
              </a:rPr>
              <a:t>Ανάπτυξη μεθόδων ενίσχυσης της </a:t>
            </a:r>
            <a:r>
              <a:rPr lang="el-GR" sz="2600" dirty="0" err="1" smtClean="0">
                <a:solidFill>
                  <a:schemeClr val="accent1">
                    <a:lumMod val="50000"/>
                  </a:schemeClr>
                </a:solidFill>
              </a:rPr>
              <a:t>φιλαναγνωσίας</a:t>
            </a:r>
            <a:r>
              <a:rPr lang="el-GR" sz="2600" dirty="0" smtClean="0">
                <a:solidFill>
                  <a:schemeClr val="accent1">
                    <a:lumMod val="50000"/>
                  </a:schemeClr>
                </a:solidFill>
              </a:rPr>
              <a:t>, εμπλουτίζοντας δημιουργικά τα βιβλία με ψηφιακές εφαρμογές</a:t>
            </a:r>
            <a:br>
              <a:rPr lang="el-GR" sz="2600" dirty="0" smtClean="0">
                <a:solidFill>
                  <a:schemeClr val="accent1">
                    <a:lumMod val="50000"/>
                  </a:schemeClr>
                </a:solidFill>
              </a:rPr>
            </a:br>
            <a:endParaRPr lang="el-GR" sz="2600" dirty="0" smtClean="0">
              <a:solidFill>
                <a:schemeClr val="accent1">
                  <a:lumMod val="50000"/>
                </a:schemeClr>
              </a:solidFill>
            </a:endParaRPr>
          </a:p>
          <a:p>
            <a:pPr marL="285750" indent="-285750">
              <a:buFont typeface="Arial" panose="020B0604020202020204" pitchFamily="34" charset="0"/>
              <a:buChar char="•"/>
            </a:pPr>
            <a:r>
              <a:rPr lang="el-GR" sz="2600" dirty="0" smtClean="0">
                <a:solidFill>
                  <a:schemeClr val="accent1">
                    <a:lumMod val="50000"/>
                  </a:schemeClr>
                </a:solidFill>
              </a:rPr>
              <a:t>Σχεδιασμός και ανάπτυξη διδακτικού υλικού για τους εκπαιδευτικούς που θα ήθελαν να  προσεγγίσουν </a:t>
            </a:r>
            <a:r>
              <a:rPr lang="en-US" sz="2600" dirty="0">
                <a:solidFill>
                  <a:schemeClr val="accent1">
                    <a:lumMod val="50000"/>
                  </a:schemeClr>
                </a:solidFill>
              </a:rPr>
              <a:t> </a:t>
            </a:r>
            <a:r>
              <a:rPr lang="el-GR" sz="2600" dirty="0" smtClean="0">
                <a:solidFill>
                  <a:schemeClr val="accent1">
                    <a:lumMod val="50000"/>
                  </a:schemeClr>
                </a:solidFill>
              </a:rPr>
              <a:t>τη φιλοσοφία του </a:t>
            </a:r>
            <a:r>
              <a:rPr lang="en-US" sz="2600" dirty="0" smtClean="0">
                <a:solidFill>
                  <a:schemeClr val="accent1">
                    <a:lumMod val="50000"/>
                  </a:schemeClr>
                </a:solidFill>
              </a:rPr>
              <a:t>Living Book</a:t>
            </a:r>
            <a:r>
              <a:rPr lang="el-GR" sz="2600" dirty="0" smtClean="0">
                <a:solidFill>
                  <a:schemeClr val="accent1">
                    <a:lumMod val="50000"/>
                  </a:schemeClr>
                </a:solidFill>
              </a:rPr>
              <a:t/>
            </a:r>
            <a:br>
              <a:rPr lang="el-GR" sz="2600" dirty="0" smtClean="0">
                <a:solidFill>
                  <a:schemeClr val="accent1">
                    <a:lumMod val="50000"/>
                  </a:schemeClr>
                </a:solidFill>
              </a:rPr>
            </a:br>
            <a:endParaRPr lang="el-GR" sz="2600" dirty="0" smtClean="0">
              <a:solidFill>
                <a:schemeClr val="accent1">
                  <a:lumMod val="50000"/>
                </a:schemeClr>
              </a:solidFill>
            </a:endParaRPr>
          </a:p>
          <a:p>
            <a:pPr marL="285750" indent="-285750">
              <a:buFont typeface="Arial" panose="020B0604020202020204" pitchFamily="34" charset="0"/>
              <a:buChar char="•"/>
            </a:pPr>
            <a:r>
              <a:rPr lang="el-GR" sz="2600" dirty="0" smtClean="0">
                <a:solidFill>
                  <a:schemeClr val="accent1">
                    <a:lumMod val="50000"/>
                  </a:schemeClr>
                </a:solidFill>
              </a:rPr>
              <a:t>Δημιουργία ηλεκτρονικής βιβλιοθήκης, για πρόσβαση σε όλους τους εκπαιδευτικούς της Ε.Ε.</a:t>
            </a:r>
            <a:br>
              <a:rPr lang="el-GR" sz="2600" dirty="0" smtClean="0">
                <a:solidFill>
                  <a:schemeClr val="accent1">
                    <a:lumMod val="50000"/>
                  </a:schemeClr>
                </a:solidFill>
              </a:rPr>
            </a:br>
            <a:endParaRPr lang="el-GR" sz="2600" dirty="0" smtClean="0">
              <a:solidFill>
                <a:schemeClr val="accent1">
                  <a:lumMod val="50000"/>
                </a:schemeClr>
              </a:solidFill>
            </a:endParaRPr>
          </a:p>
          <a:p>
            <a:pPr marL="285750" indent="-285750">
              <a:buFont typeface="Arial" panose="020B0604020202020204" pitchFamily="34" charset="0"/>
              <a:buChar char="•"/>
            </a:pPr>
            <a:r>
              <a:rPr lang="el-GR" sz="2600" dirty="0" smtClean="0">
                <a:solidFill>
                  <a:schemeClr val="accent1">
                    <a:lumMod val="50000"/>
                  </a:schemeClr>
                </a:solidFill>
              </a:rPr>
              <a:t>Κινητικότητες μαθητών </a:t>
            </a:r>
          </a:p>
          <a:p>
            <a:pPr marL="285750" indent="-285750">
              <a:buFont typeface="Arial" panose="020B0604020202020204" pitchFamily="34" charset="0"/>
              <a:buChar char="•"/>
            </a:pPr>
            <a:endParaRPr lang="el-GR" sz="2400" dirty="0">
              <a:solidFill>
                <a:schemeClr val="accent1">
                  <a:lumMod val="50000"/>
                </a:schemeClr>
              </a:solidFill>
            </a:endParaRPr>
          </a:p>
        </p:txBody>
      </p:sp>
    </p:spTree>
    <p:extLst>
      <p:ext uri="{BB962C8B-B14F-4D97-AF65-F5344CB8AC3E}">
        <p14:creationId xmlns:p14="http://schemas.microsoft.com/office/powerpoint/2010/main" val="41532630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447" y="116632"/>
            <a:ext cx="2288619" cy="65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2625" y="116632"/>
            <a:ext cx="2803911" cy="369332"/>
          </a:xfrm>
          <a:prstGeom prst="rect">
            <a:avLst/>
          </a:prstGeom>
          <a:noFill/>
        </p:spPr>
        <p:txBody>
          <a:bodyPr wrap="square" rtlCol="0">
            <a:spAutoFit/>
          </a:bodyPr>
          <a:lstStyle/>
          <a:p>
            <a:r>
              <a:rPr lang="el-GR" dirty="0" smtClean="0"/>
              <a:t> ΚΑ2 -Βασική Δράση 2</a:t>
            </a:r>
            <a:endParaRPr lang="el-GR" dirty="0"/>
          </a:p>
        </p:txBody>
      </p:sp>
      <p:sp>
        <p:nvSpPr>
          <p:cNvPr id="3" name="Τίτλος 2"/>
          <p:cNvSpPr>
            <a:spLocks noGrp="1"/>
          </p:cNvSpPr>
          <p:nvPr>
            <p:ph type="title"/>
          </p:nvPr>
        </p:nvSpPr>
        <p:spPr>
          <a:xfrm>
            <a:off x="539552" y="2794918"/>
            <a:ext cx="8229600" cy="850106"/>
          </a:xfrm>
        </p:spPr>
        <p:txBody>
          <a:bodyPr>
            <a:normAutofit fontScale="90000"/>
          </a:bodyPr>
          <a:lstStyle/>
          <a:p>
            <a:r>
              <a:rPr lang="el-GR" b="1" dirty="0" smtClean="0"/>
              <a:t/>
            </a:r>
            <a:br>
              <a:rPr lang="el-GR" b="1" dirty="0" smtClean="0"/>
            </a:br>
            <a:r>
              <a:rPr lang="el-GR" sz="4000" b="1" dirty="0" smtClean="0"/>
              <a:t>Ευρωπαϊκή Χορηγία στο σχολείο  για σκοπούς επίτευξης των στόχων της σύμπραξης ύψους  </a:t>
            </a:r>
            <a:r>
              <a:rPr lang="el-GR" sz="4000" b="1" dirty="0" smtClean="0">
                <a:solidFill>
                  <a:schemeClr val="accent1">
                    <a:lumMod val="50000"/>
                  </a:schemeClr>
                </a:solidFill>
                <a:effectLst>
                  <a:outerShdw blurRad="38100" dist="38100" dir="2700000" algn="tl">
                    <a:srgbClr val="000000">
                      <a:alpha val="43137"/>
                    </a:srgbClr>
                  </a:outerShdw>
                </a:effectLst>
              </a:rPr>
              <a:t>€27 000</a:t>
            </a:r>
            <a:br>
              <a:rPr lang="el-GR" sz="4000" b="1" dirty="0" smtClean="0">
                <a:solidFill>
                  <a:schemeClr val="accent1">
                    <a:lumMod val="50000"/>
                  </a:schemeClr>
                </a:solidFill>
                <a:effectLst>
                  <a:outerShdw blurRad="38100" dist="38100" dir="2700000" algn="tl">
                    <a:srgbClr val="000000">
                      <a:alpha val="43137"/>
                    </a:srgbClr>
                  </a:outerShdw>
                </a:effectLst>
              </a:rPr>
            </a:br>
            <a:r>
              <a:rPr lang="el-GR" b="1" dirty="0"/>
              <a:t/>
            </a:r>
            <a:br>
              <a:rPr lang="el-GR" b="1" dirty="0"/>
            </a:br>
            <a:r>
              <a:rPr lang="el-GR" b="1" dirty="0" smtClean="0"/>
              <a:t/>
            </a:r>
            <a:br>
              <a:rPr lang="el-GR" b="1" dirty="0" smtClean="0"/>
            </a:br>
            <a:r>
              <a:rPr lang="el-GR" sz="4000" b="1" dirty="0" smtClean="0"/>
              <a:t>Διάρκεια σύμπραξης: </a:t>
            </a:r>
            <a:r>
              <a:rPr lang="el-GR" sz="4000" b="1" dirty="0" smtClean="0">
                <a:solidFill>
                  <a:schemeClr val="accent1">
                    <a:lumMod val="50000"/>
                  </a:schemeClr>
                </a:solidFill>
                <a:effectLst>
                  <a:outerShdw blurRad="38100" dist="38100" dir="2700000" algn="tl">
                    <a:srgbClr val="000000">
                      <a:alpha val="43137"/>
                    </a:srgbClr>
                  </a:outerShdw>
                </a:effectLst>
              </a:rPr>
              <a:t>3 χρόνια</a:t>
            </a:r>
            <a:r>
              <a:rPr lang="el-GR" sz="4000" b="1" dirty="0" smtClean="0"/>
              <a:t/>
            </a:r>
            <a:br>
              <a:rPr lang="el-GR" sz="4000" b="1" dirty="0" smtClean="0"/>
            </a:br>
            <a:r>
              <a:rPr lang="el-GR" sz="4000" b="1" dirty="0" smtClean="0"/>
              <a:t>(2016-2019</a:t>
            </a:r>
            <a:r>
              <a:rPr lang="el-GR" sz="4000" b="1" dirty="0" smtClean="0"/>
              <a:t>)</a:t>
            </a:r>
            <a:r>
              <a:rPr lang="en-US" sz="4000" b="1" dirty="0" smtClean="0"/>
              <a:t/>
            </a:r>
            <a:br>
              <a:rPr lang="en-US" sz="4000" b="1" dirty="0" smtClean="0"/>
            </a:br>
            <a:endParaRPr lang="el-GR" sz="4000" b="1" dirty="0"/>
          </a:p>
        </p:txBody>
      </p:sp>
    </p:spTree>
    <p:extLst>
      <p:ext uri="{BB962C8B-B14F-4D97-AF65-F5344CB8AC3E}">
        <p14:creationId xmlns:p14="http://schemas.microsoft.com/office/powerpoint/2010/main" val="41532630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solidFill>
                  <a:schemeClr val="tx2">
                    <a:lumMod val="50000"/>
                  </a:schemeClr>
                </a:solidFill>
                <a:effectLst>
                  <a:outerShdw blurRad="38100" dist="38100" dir="2700000" algn="tl">
                    <a:srgbClr val="000000">
                      <a:alpha val="43137"/>
                    </a:srgbClr>
                  </a:outerShdw>
                </a:effectLst>
              </a:rPr>
              <a:t>E</a:t>
            </a:r>
            <a:r>
              <a:rPr lang="el-GR" b="1" dirty="0" err="1" smtClean="0">
                <a:solidFill>
                  <a:schemeClr val="tx2">
                    <a:lumMod val="50000"/>
                  </a:schemeClr>
                </a:solidFill>
                <a:effectLst>
                  <a:outerShdw blurRad="38100" dist="38100" dir="2700000" algn="tl">
                    <a:srgbClr val="000000">
                      <a:alpha val="43137"/>
                    </a:srgbClr>
                  </a:outerShdw>
                </a:effectLst>
              </a:rPr>
              <a:t>υχαριστώ</a:t>
            </a:r>
            <a:r>
              <a:rPr lang="el-GR" b="1" dirty="0" smtClean="0">
                <a:solidFill>
                  <a:schemeClr val="tx2">
                    <a:lumMod val="50000"/>
                  </a:schemeClr>
                </a:solidFill>
                <a:effectLst>
                  <a:outerShdw blurRad="38100" dist="38100" dir="2700000" algn="tl">
                    <a:srgbClr val="000000">
                      <a:alpha val="43137"/>
                    </a:srgbClr>
                  </a:outerShdw>
                </a:effectLst>
              </a:rPr>
              <a:t> για την προσοχή σας</a:t>
            </a:r>
            <a:endParaRPr lang="el-GR" b="1" dirty="0">
              <a:solidFill>
                <a:schemeClr val="tx2">
                  <a:lumMod val="50000"/>
                </a:schemeClr>
              </a:solidFill>
              <a:effectLst>
                <a:outerShdw blurRad="38100" dist="38100" dir="2700000" algn="tl">
                  <a:srgbClr val="000000">
                    <a:alpha val="43137"/>
                  </a:srgbClr>
                </a:outerShdw>
              </a:effectLst>
            </a:endParaRPr>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19672" y="2564904"/>
            <a:ext cx="5583586" cy="2736304"/>
          </a:xfrm>
        </p:spPr>
      </p:pic>
    </p:spTree>
    <p:extLst>
      <p:ext uri="{BB962C8B-B14F-4D97-AF65-F5344CB8AC3E}">
        <p14:creationId xmlns:p14="http://schemas.microsoft.com/office/powerpoint/2010/main" val="266745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5" y="1052736"/>
            <a:ext cx="9036495" cy="5688632"/>
          </a:xfrm>
        </p:spPr>
        <p:txBody>
          <a:bodyPr>
            <a:normAutofit fontScale="70000" lnSpcReduction="20000"/>
          </a:bodyPr>
          <a:lstStyle/>
          <a:p>
            <a:pPr marL="0" indent="0">
              <a:buNone/>
            </a:pPr>
            <a:endParaRPr lang="el-GR" dirty="0" smtClean="0"/>
          </a:p>
          <a:p>
            <a:pPr marL="0" indent="0" algn="ctr">
              <a:buNone/>
            </a:pPr>
            <a:r>
              <a:rPr lang="el-GR" sz="5100" b="1" dirty="0" smtClean="0">
                <a:solidFill>
                  <a:schemeClr val="tx2">
                    <a:lumMod val="50000"/>
                  </a:schemeClr>
                </a:solidFill>
                <a:effectLst>
                  <a:outerShdw blurRad="38100" dist="38100" dir="2700000" algn="tl">
                    <a:srgbClr val="000000">
                      <a:alpha val="43137"/>
                    </a:srgbClr>
                  </a:outerShdw>
                </a:effectLst>
              </a:rPr>
              <a:t>«Καινοτόμα </a:t>
            </a:r>
            <a:r>
              <a:rPr lang="el-GR" sz="5100" b="1" dirty="0" smtClean="0">
                <a:solidFill>
                  <a:schemeClr val="tx2">
                    <a:lumMod val="50000"/>
                  </a:schemeClr>
                </a:solidFill>
                <a:effectLst>
                  <a:outerShdw blurRad="38100" dist="38100" dir="2700000" algn="tl">
                    <a:srgbClr val="000000">
                      <a:alpha val="43137"/>
                    </a:srgbClr>
                  </a:outerShdw>
                </a:effectLst>
              </a:rPr>
              <a:t>Σχολεία: Ενσωμάτωση των ΤΠΕ</a:t>
            </a:r>
            <a:br>
              <a:rPr lang="el-GR" sz="5100" b="1" dirty="0" smtClean="0">
                <a:solidFill>
                  <a:schemeClr val="tx2">
                    <a:lumMod val="50000"/>
                  </a:schemeClr>
                </a:solidFill>
                <a:effectLst>
                  <a:outerShdw blurRad="38100" dist="38100" dir="2700000" algn="tl">
                    <a:srgbClr val="000000">
                      <a:alpha val="43137"/>
                    </a:srgbClr>
                  </a:outerShdw>
                </a:effectLst>
              </a:rPr>
            </a:br>
            <a:r>
              <a:rPr lang="el-GR" sz="5100" b="1" dirty="0" smtClean="0">
                <a:solidFill>
                  <a:schemeClr val="tx2">
                    <a:lumMod val="50000"/>
                  </a:schemeClr>
                </a:solidFill>
                <a:effectLst>
                  <a:outerShdw blurRad="38100" dist="38100" dir="2700000" algn="tl">
                    <a:srgbClr val="000000">
                      <a:alpha val="43137"/>
                    </a:srgbClr>
                  </a:outerShdw>
                </a:effectLst>
              </a:rPr>
              <a:t> στη διαδικασία διδασκαλίας και </a:t>
            </a:r>
            <a:r>
              <a:rPr lang="el-GR" sz="5100" b="1" dirty="0" smtClean="0">
                <a:solidFill>
                  <a:schemeClr val="tx2">
                    <a:lumMod val="50000"/>
                  </a:schemeClr>
                </a:solidFill>
                <a:effectLst>
                  <a:outerShdw blurRad="38100" dist="38100" dir="2700000" algn="tl">
                    <a:srgbClr val="000000">
                      <a:alpha val="43137"/>
                    </a:srgbClr>
                  </a:outerShdw>
                </a:effectLst>
              </a:rPr>
              <a:t>μάθησης»</a:t>
            </a:r>
            <a:endParaRPr lang="el-GR" sz="3800" b="1" dirty="0" smtClean="0">
              <a:solidFill>
                <a:schemeClr val="tx2">
                  <a:lumMod val="50000"/>
                </a:schemeClr>
              </a:solidFill>
              <a:effectLst>
                <a:outerShdw blurRad="38100" dist="38100" dir="2700000" algn="tl">
                  <a:srgbClr val="000000">
                    <a:alpha val="43137"/>
                  </a:srgbClr>
                </a:outerShdw>
              </a:effectLst>
            </a:endParaRPr>
          </a:p>
          <a:p>
            <a:pPr marL="0" indent="0">
              <a:buNone/>
            </a:pPr>
            <a:endParaRPr lang="el-GR" sz="3800" b="1" dirty="0">
              <a:effectLst>
                <a:outerShdw blurRad="38100" dist="38100" dir="2700000" algn="tl">
                  <a:srgbClr val="000000">
                    <a:alpha val="43137"/>
                  </a:srgbClr>
                </a:outerShdw>
              </a:effectLst>
            </a:endParaRPr>
          </a:p>
          <a:p>
            <a:pPr marL="0" indent="0" algn="ctr">
              <a:buNone/>
            </a:pPr>
            <a:r>
              <a:rPr lang="el-GR" sz="3800" dirty="0" smtClean="0"/>
              <a:t>Μάρτιος 2016: Υποβολή αίτησης στο ΙΔΕΠ </a:t>
            </a:r>
          </a:p>
          <a:p>
            <a:pPr marL="0" indent="0" algn="ctr">
              <a:buNone/>
            </a:pPr>
            <a:r>
              <a:rPr lang="el-GR" sz="3800" dirty="0" smtClean="0"/>
              <a:t>Ιούνιος 2016: Έγκριση μέρους της πρότασης </a:t>
            </a:r>
            <a:br>
              <a:rPr lang="el-GR" sz="3800" dirty="0" smtClean="0"/>
            </a:br>
            <a:endParaRPr lang="el-GR" sz="3800" dirty="0"/>
          </a:p>
          <a:p>
            <a:pPr marL="0" indent="0" algn="ctr">
              <a:buNone/>
            </a:pPr>
            <a:r>
              <a:rPr lang="el-GR" sz="3800" i="1" dirty="0" smtClean="0"/>
              <a:t>(Ενστάσεις)</a:t>
            </a:r>
          </a:p>
          <a:p>
            <a:pPr marL="0" indent="0" algn="ctr">
              <a:buNone/>
            </a:pPr>
            <a:endParaRPr lang="el-GR" sz="3800" dirty="0"/>
          </a:p>
          <a:p>
            <a:pPr marL="0" indent="0" algn="ctr">
              <a:buNone/>
            </a:pPr>
            <a:r>
              <a:rPr lang="el-GR" sz="3800" dirty="0" smtClean="0"/>
              <a:t>Συνολικό ποσό επιχορήγησης: €80</a:t>
            </a:r>
            <a:r>
              <a:rPr lang="en-US" sz="3800" dirty="0" smtClean="0"/>
              <a:t>7</a:t>
            </a:r>
            <a:r>
              <a:rPr lang="el-GR" sz="3800" dirty="0" smtClean="0"/>
              <a:t>0</a:t>
            </a:r>
            <a:br>
              <a:rPr lang="el-GR" sz="3800" dirty="0" smtClean="0"/>
            </a:br>
            <a:r>
              <a:rPr lang="el-GR" sz="3800" dirty="0" smtClean="0"/>
              <a:t/>
            </a:r>
            <a:br>
              <a:rPr lang="el-GR" sz="3800" dirty="0" smtClean="0"/>
            </a:br>
            <a:endParaRPr lang="el-GR" sz="3800" dirty="0" smtClean="0"/>
          </a:p>
          <a:p>
            <a:pPr marL="0" indent="0" algn="ctr">
              <a:buNone/>
            </a:pPr>
            <a:r>
              <a:rPr lang="el-GR" sz="3800" dirty="0" smtClean="0"/>
              <a:t>Σχολική χρονιά 2016-17:  </a:t>
            </a:r>
            <a:r>
              <a:rPr lang="el-GR" sz="3800" b="1" dirty="0" smtClean="0">
                <a:effectLst>
                  <a:outerShdw blurRad="38100" dist="38100" dir="2700000" algn="tl">
                    <a:srgbClr val="000000">
                      <a:alpha val="43137"/>
                    </a:srgbClr>
                  </a:outerShdw>
                </a:effectLst>
              </a:rPr>
              <a:t>6 κινητικότητες εκπαιδευτικών</a:t>
            </a:r>
            <a:br>
              <a:rPr lang="el-GR" sz="3800" b="1" dirty="0" smtClean="0">
                <a:effectLst>
                  <a:outerShdw blurRad="38100" dist="38100" dir="2700000" algn="tl">
                    <a:srgbClr val="000000">
                      <a:alpha val="43137"/>
                    </a:srgbClr>
                  </a:outerShdw>
                </a:effectLst>
              </a:rPr>
            </a:br>
            <a:endParaRPr lang="el-GR" sz="3800" b="1" dirty="0" smtClean="0">
              <a:effectLst>
                <a:outerShdw blurRad="38100" dist="38100" dir="2700000" algn="tl">
                  <a:srgbClr val="000000">
                    <a:alpha val="43137"/>
                  </a:srgbClr>
                </a:outerShdw>
              </a:effectLst>
            </a:endParaRPr>
          </a:p>
        </p:txBody>
      </p:sp>
      <p:pic>
        <p:nvPicPr>
          <p:cNvPr id="2050"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5" y="116632"/>
            <a:ext cx="2520280" cy="7187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4552" y="251356"/>
            <a:ext cx="2803911" cy="369332"/>
          </a:xfrm>
          <a:prstGeom prst="rect">
            <a:avLst/>
          </a:prstGeom>
          <a:noFill/>
        </p:spPr>
        <p:txBody>
          <a:bodyPr wrap="square" rtlCol="0">
            <a:spAutoFit/>
          </a:bodyPr>
          <a:lstStyle/>
          <a:p>
            <a:r>
              <a:rPr lang="el-GR" dirty="0" smtClean="0"/>
              <a:t> ΚΑ1 -Βασική Δράση 1</a:t>
            </a:r>
            <a:endParaRPr lang="el-GR" dirty="0"/>
          </a:p>
        </p:txBody>
      </p:sp>
      <p:sp>
        <p:nvSpPr>
          <p:cNvPr id="5" name="Βέλος προς τα κάτω 4"/>
          <p:cNvSpPr/>
          <p:nvPr/>
        </p:nvSpPr>
        <p:spPr>
          <a:xfrm>
            <a:off x="4544291" y="3645024"/>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προς τα κάτω 6"/>
          <p:cNvSpPr/>
          <p:nvPr/>
        </p:nvSpPr>
        <p:spPr>
          <a:xfrm>
            <a:off x="4572000" y="4437112"/>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8350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5" y="1052736"/>
            <a:ext cx="9036495" cy="5688632"/>
          </a:xfrm>
        </p:spPr>
        <p:txBody>
          <a:bodyPr>
            <a:normAutofit/>
          </a:bodyPr>
          <a:lstStyle/>
          <a:p>
            <a:pPr marL="0" indent="0" algn="ctr">
              <a:buNone/>
            </a:pPr>
            <a:r>
              <a:rPr lang="el-GR" sz="4000" b="1" dirty="0" smtClean="0">
                <a:effectLst>
                  <a:outerShdw blurRad="38100" dist="38100" dir="2700000" algn="tl">
                    <a:srgbClr val="000000">
                      <a:alpha val="43137"/>
                    </a:srgbClr>
                  </a:outerShdw>
                </a:effectLst>
              </a:rPr>
              <a:t>Γιατί</a:t>
            </a:r>
            <a:r>
              <a:rPr lang="el-GR" sz="4000" dirty="0" smtClean="0"/>
              <a:t>;  </a:t>
            </a:r>
          </a:p>
          <a:p>
            <a:pPr marL="0" indent="0" algn="ctr">
              <a:buNone/>
            </a:pPr>
            <a:endParaRPr lang="el-GR" dirty="0" smtClean="0"/>
          </a:p>
          <a:p>
            <a:pPr marL="0" indent="0" algn="ctr">
              <a:buNone/>
            </a:pPr>
            <a:r>
              <a:rPr lang="el-GR" dirty="0" smtClean="0"/>
              <a:t>Η ενδυνάμωση των εκπαιδευτικών ώστε να στηρίξουν αποτελεσματικά την ενσωμάτωση των ΤΠΕ στη διδασκαλία και να συμβάλουν στη δημιουργία ψηφιακής κουλτούρας στη σχολική μονάδα, με απώτερο στόχο τη </a:t>
            </a:r>
            <a:r>
              <a:rPr lang="el-GR" b="1" dirty="0" smtClean="0">
                <a:solidFill>
                  <a:schemeClr val="tx2">
                    <a:lumMod val="50000"/>
                  </a:schemeClr>
                </a:solidFill>
                <a:effectLst>
                  <a:outerShdw blurRad="38100" dist="38100" dir="2700000" algn="tl">
                    <a:srgbClr val="000000">
                      <a:alpha val="43137"/>
                    </a:srgbClr>
                  </a:outerShdw>
                </a:effectLst>
              </a:rPr>
              <a:t>μεγιστοποίηση των μαθησιακών αποτελεσμάτων</a:t>
            </a:r>
            <a:r>
              <a:rPr lang="el-GR" dirty="0" smtClean="0"/>
              <a:t>. </a:t>
            </a:r>
            <a:r>
              <a:rPr lang="el-GR" sz="3800" dirty="0" smtClean="0"/>
              <a:t/>
            </a:r>
            <a:br>
              <a:rPr lang="el-GR" sz="3800" dirty="0" smtClean="0"/>
            </a:br>
            <a:endParaRPr lang="el-GR" sz="3800" dirty="0" smtClean="0"/>
          </a:p>
        </p:txBody>
      </p:sp>
      <p:pic>
        <p:nvPicPr>
          <p:cNvPr id="2050"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5" y="116632"/>
            <a:ext cx="2520280" cy="7187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4552" y="251356"/>
            <a:ext cx="2803911" cy="369332"/>
          </a:xfrm>
          <a:prstGeom prst="rect">
            <a:avLst/>
          </a:prstGeom>
          <a:noFill/>
        </p:spPr>
        <p:txBody>
          <a:bodyPr wrap="square" rtlCol="0">
            <a:spAutoFit/>
          </a:bodyPr>
          <a:lstStyle/>
          <a:p>
            <a:r>
              <a:rPr lang="el-GR" dirty="0" smtClean="0"/>
              <a:t> ΚΑ1 -Βασική Δράση 1</a:t>
            </a:r>
            <a:endParaRPr lang="el-GR" dirty="0"/>
          </a:p>
        </p:txBody>
      </p:sp>
    </p:spTree>
    <p:extLst>
      <p:ext uri="{BB962C8B-B14F-4D97-AF65-F5344CB8AC3E}">
        <p14:creationId xmlns:p14="http://schemas.microsoft.com/office/powerpoint/2010/main" val="355982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5" y="1052736"/>
            <a:ext cx="9036495" cy="5688632"/>
          </a:xfrm>
        </p:spPr>
        <p:txBody>
          <a:bodyPr>
            <a:normAutofit fontScale="62500" lnSpcReduction="20000"/>
          </a:bodyPr>
          <a:lstStyle/>
          <a:p>
            <a:pPr marL="0" indent="0" algn="ctr">
              <a:buNone/>
            </a:pPr>
            <a:r>
              <a:rPr lang="el-GR" sz="6400" b="1" dirty="0" smtClean="0">
                <a:effectLst>
                  <a:outerShdw blurRad="38100" dist="38100" dir="2700000" algn="tl">
                    <a:srgbClr val="000000">
                      <a:alpha val="43137"/>
                    </a:srgbClr>
                  </a:outerShdw>
                </a:effectLst>
              </a:rPr>
              <a:t>Πώς</a:t>
            </a:r>
            <a:r>
              <a:rPr lang="el-GR" sz="6400" dirty="0" smtClean="0"/>
              <a:t>; </a:t>
            </a:r>
            <a:br>
              <a:rPr lang="el-GR" sz="6400" dirty="0" smtClean="0"/>
            </a:br>
            <a:r>
              <a:rPr lang="el-GR" sz="6400" dirty="0" smtClean="0"/>
              <a:t> </a:t>
            </a:r>
          </a:p>
          <a:p>
            <a:pPr marL="0" indent="0" algn="ctr">
              <a:buNone/>
            </a:pPr>
            <a:r>
              <a:rPr lang="el-GR" sz="5100" dirty="0" smtClean="0"/>
              <a:t>Επιλογή και εγγραφή</a:t>
            </a:r>
            <a:br>
              <a:rPr lang="el-GR" sz="5100" dirty="0" smtClean="0"/>
            </a:br>
            <a:r>
              <a:rPr lang="el-GR" sz="5100" dirty="0" smtClean="0"/>
              <a:t>στα κατάλληλα προγράμματα επιμόρφωσης</a:t>
            </a:r>
            <a:br>
              <a:rPr lang="el-GR" sz="5100" dirty="0" smtClean="0"/>
            </a:br>
            <a:r>
              <a:rPr lang="el-GR" sz="5100" dirty="0" smtClean="0"/>
              <a:t> </a:t>
            </a:r>
          </a:p>
          <a:p>
            <a:pPr algn="ctr"/>
            <a:r>
              <a:rPr lang="el-GR" sz="5100" b="1" i="1" dirty="0">
                <a:solidFill>
                  <a:schemeClr val="tx2">
                    <a:lumMod val="50000"/>
                  </a:schemeClr>
                </a:solidFill>
              </a:rPr>
              <a:t>Σ</a:t>
            </a:r>
            <a:r>
              <a:rPr lang="el-GR" sz="5100" b="1" i="1" dirty="0" smtClean="0">
                <a:solidFill>
                  <a:schemeClr val="tx2">
                    <a:lumMod val="50000"/>
                  </a:schemeClr>
                </a:solidFill>
              </a:rPr>
              <a:t>τα πλαίσια του προϋπολογισμού</a:t>
            </a:r>
          </a:p>
          <a:p>
            <a:pPr algn="ctr"/>
            <a:r>
              <a:rPr lang="el-GR" sz="5100" b="1" i="1" dirty="0" smtClean="0">
                <a:solidFill>
                  <a:schemeClr val="tx2">
                    <a:lumMod val="50000"/>
                  </a:schemeClr>
                </a:solidFill>
              </a:rPr>
              <a:t>Συνάφεια με τους στόχους</a:t>
            </a:r>
          </a:p>
          <a:p>
            <a:pPr algn="ctr"/>
            <a:r>
              <a:rPr lang="el-GR" sz="5100" b="1" i="1" dirty="0" smtClean="0">
                <a:solidFill>
                  <a:schemeClr val="tx2">
                    <a:lumMod val="50000"/>
                  </a:schemeClr>
                </a:solidFill>
              </a:rPr>
              <a:t>Γλώσσα</a:t>
            </a:r>
          </a:p>
          <a:p>
            <a:pPr marL="0" indent="0" algn="ctr">
              <a:buNone/>
            </a:pPr>
            <a:endParaRPr lang="el-GR" dirty="0" smtClean="0"/>
          </a:p>
          <a:p>
            <a:pPr marL="0" indent="0" algn="ctr">
              <a:buNone/>
            </a:pPr>
            <a:endParaRPr lang="el-GR" dirty="0" smtClean="0"/>
          </a:p>
          <a:p>
            <a:pPr marL="0" indent="0" algn="ctr">
              <a:buNone/>
            </a:pPr>
            <a:endParaRPr lang="el-GR" dirty="0" smtClean="0"/>
          </a:p>
          <a:p>
            <a:pPr marL="0" indent="0" algn="ctr">
              <a:buNone/>
            </a:pPr>
            <a:endParaRPr lang="el-GR" dirty="0"/>
          </a:p>
          <a:p>
            <a:pPr marL="0" indent="0" algn="ctr">
              <a:buNone/>
            </a:pPr>
            <a:r>
              <a:rPr lang="el-GR" dirty="0" smtClean="0"/>
              <a:t/>
            </a:r>
            <a:br>
              <a:rPr lang="el-GR" dirty="0" smtClean="0"/>
            </a:br>
            <a:endParaRPr lang="el-GR" dirty="0" smtClean="0"/>
          </a:p>
        </p:txBody>
      </p:sp>
      <p:pic>
        <p:nvPicPr>
          <p:cNvPr id="2050" name="Picture 2" descr="Αποτέλεσμα εικόνας για erasmus plus">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5" y="116632"/>
            <a:ext cx="2520280" cy="7187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4552" y="251356"/>
            <a:ext cx="2803911" cy="369332"/>
          </a:xfrm>
          <a:prstGeom prst="rect">
            <a:avLst/>
          </a:prstGeom>
          <a:noFill/>
        </p:spPr>
        <p:txBody>
          <a:bodyPr wrap="square" rtlCol="0">
            <a:spAutoFit/>
          </a:bodyPr>
          <a:lstStyle/>
          <a:p>
            <a:r>
              <a:rPr lang="el-GR" dirty="0" smtClean="0"/>
              <a:t> ΚΑ1 -Βασική Δράση 1</a:t>
            </a:r>
            <a:endParaRPr lang="el-GR" dirty="0"/>
          </a:p>
        </p:txBody>
      </p:sp>
    </p:spTree>
    <p:extLst>
      <p:ext uri="{BB962C8B-B14F-4D97-AF65-F5344CB8AC3E}">
        <p14:creationId xmlns:p14="http://schemas.microsoft.com/office/powerpoint/2010/main" val="4003313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016" y="2492896"/>
            <a:ext cx="4254624" cy="3190968"/>
          </a:xfrm>
        </p:spPr>
      </p:pic>
      <p:pic>
        <p:nvPicPr>
          <p:cNvPr id="7" name="Θέση περιεχομένου 6"/>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32357" y="2492896"/>
            <a:ext cx="4248472" cy="3186354"/>
          </a:xfrm>
        </p:spPr>
      </p:pic>
      <p:sp>
        <p:nvSpPr>
          <p:cNvPr id="9" name="Ορθογώνιο 8"/>
          <p:cNvSpPr/>
          <p:nvPr/>
        </p:nvSpPr>
        <p:spPr>
          <a:xfrm>
            <a:off x="611560" y="332656"/>
            <a:ext cx="7992888" cy="1631216"/>
          </a:xfrm>
          <a:prstGeom prst="rect">
            <a:avLst/>
          </a:prstGeom>
        </p:spPr>
        <p:txBody>
          <a:bodyPr wrap="square">
            <a:spAutoFit/>
          </a:bodyPr>
          <a:lstStyle/>
          <a:p>
            <a:pPr algn="ctr"/>
            <a:r>
              <a:rPr lang="en-US" sz="3600" dirty="0" smtClean="0">
                <a:solidFill>
                  <a:schemeClr val="accent5">
                    <a:lumMod val="50000"/>
                  </a:schemeClr>
                </a:solidFill>
                <a:effectLst>
                  <a:outerShdw blurRad="38100" dist="38100" dir="2700000" algn="tl">
                    <a:srgbClr val="000000">
                      <a:alpha val="43137"/>
                    </a:srgbClr>
                  </a:outerShdw>
                </a:effectLst>
              </a:rPr>
              <a:t>Tablets and Smartphones: using mobile devices as educational tools</a:t>
            </a:r>
            <a:r>
              <a:rPr lang="el-GR" sz="3600" i="1" dirty="0" smtClean="0">
                <a:solidFill>
                  <a:schemeClr val="accent5">
                    <a:lumMod val="50000"/>
                  </a:schemeClr>
                </a:solidFill>
                <a:effectLst>
                  <a:outerShdw blurRad="38100" dist="38100" dir="2700000" algn="tl">
                    <a:srgbClr val="000000">
                      <a:alpha val="43137"/>
                    </a:srgbClr>
                  </a:outerShdw>
                </a:effectLst>
              </a:rPr>
              <a:t> </a:t>
            </a:r>
            <a:br>
              <a:rPr lang="el-GR" sz="3600" i="1" dirty="0" smtClean="0">
                <a:solidFill>
                  <a:schemeClr val="accent5">
                    <a:lumMod val="50000"/>
                  </a:schemeClr>
                </a:solidFill>
                <a:effectLst>
                  <a:outerShdw blurRad="38100" dist="38100" dir="2700000" algn="tl">
                    <a:srgbClr val="000000">
                      <a:alpha val="43137"/>
                    </a:srgbClr>
                  </a:outerShdw>
                </a:effectLst>
              </a:rPr>
            </a:br>
            <a:r>
              <a:rPr lang="el-GR" sz="2400" i="1" dirty="0" smtClean="0"/>
              <a:t>(Φλωρεντία, Φεβρουάριος 2017)</a:t>
            </a:r>
            <a:endParaRPr lang="el-GR" sz="3200" dirty="0"/>
          </a:p>
        </p:txBody>
      </p:sp>
      <p:pic>
        <p:nvPicPr>
          <p:cNvPr id="10" name="Picture 2" descr="Αποτέλεσμα εικόνας για erasmus plus">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5536" y="5949280"/>
            <a:ext cx="2520280" cy="71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6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 </a:t>
            </a:r>
            <a:r>
              <a:rPr lang="en-US" sz="3200" dirty="0" smtClean="0">
                <a:solidFill>
                  <a:schemeClr val="accent5">
                    <a:lumMod val="50000"/>
                  </a:schemeClr>
                </a:solidFill>
                <a:effectLst>
                  <a:outerShdw blurRad="38100" dist="38100" dir="2700000" algn="tl">
                    <a:srgbClr val="000000">
                      <a:alpha val="43137"/>
                    </a:srgbClr>
                  </a:outerShdw>
                </a:effectLst>
              </a:rPr>
              <a:t>Future Learning with i</a:t>
            </a:r>
            <a:r>
              <a:rPr lang="en-US" sz="3200" dirty="0">
                <a:solidFill>
                  <a:schemeClr val="accent5">
                    <a:lumMod val="50000"/>
                  </a:schemeClr>
                </a:solidFill>
                <a:effectLst>
                  <a:outerShdw blurRad="38100" dist="38100" dir="2700000" algn="tl">
                    <a:srgbClr val="000000">
                      <a:alpha val="43137"/>
                    </a:srgbClr>
                  </a:outerShdw>
                </a:effectLst>
              </a:rPr>
              <a:t>P</a:t>
            </a:r>
            <a:r>
              <a:rPr lang="en-US" sz="3200" dirty="0" smtClean="0">
                <a:solidFill>
                  <a:schemeClr val="accent5">
                    <a:lumMod val="50000"/>
                  </a:schemeClr>
                </a:solidFill>
                <a:effectLst>
                  <a:outerShdw blurRad="38100" dist="38100" dir="2700000" algn="tl">
                    <a:srgbClr val="000000">
                      <a:alpha val="43137"/>
                    </a:srgbClr>
                  </a:outerShdw>
                </a:effectLst>
              </a:rPr>
              <a:t>ads and tablets – General Tablet Usage </a:t>
            </a:r>
            <a:r>
              <a:rPr lang="el-GR" sz="3200" dirty="0" smtClean="0">
                <a:solidFill>
                  <a:schemeClr val="accent5">
                    <a:lumMod val="50000"/>
                  </a:schemeClr>
                </a:solidFill>
                <a:effectLst>
                  <a:outerShdw blurRad="38100" dist="38100" dir="2700000" algn="tl">
                    <a:srgbClr val="000000">
                      <a:alpha val="43137"/>
                    </a:srgbClr>
                  </a:outerShdw>
                </a:effectLst>
              </a:rPr>
              <a:t/>
            </a:r>
            <a:br>
              <a:rPr lang="el-GR" sz="3200" dirty="0" smtClean="0">
                <a:solidFill>
                  <a:schemeClr val="accent5">
                    <a:lumMod val="50000"/>
                  </a:schemeClr>
                </a:solidFill>
                <a:effectLst>
                  <a:outerShdw blurRad="38100" dist="38100" dir="2700000" algn="tl">
                    <a:srgbClr val="000000">
                      <a:alpha val="43137"/>
                    </a:srgbClr>
                  </a:outerShdw>
                </a:effectLst>
              </a:rPr>
            </a:br>
            <a:r>
              <a:rPr lang="el-GR" sz="2400" i="1" dirty="0" smtClean="0"/>
              <a:t>(</a:t>
            </a:r>
            <a:r>
              <a:rPr lang="en-US" sz="2400" i="1" dirty="0" smtClean="0"/>
              <a:t>Graz</a:t>
            </a:r>
            <a:r>
              <a:rPr lang="el-GR" sz="2400" i="1" dirty="0" smtClean="0"/>
              <a:t>, Αυστρία,  Ιανουάριος 2017)</a:t>
            </a:r>
            <a:endParaRPr lang="el-GR" sz="3200" dirty="0"/>
          </a:p>
        </p:txBody>
      </p:sp>
      <p:pic>
        <p:nvPicPr>
          <p:cNvPr id="5" name="Θέση περιεχομένου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95536" y="1796820"/>
            <a:ext cx="3575647" cy="4767530"/>
          </a:xfrm>
        </p:spPr>
      </p:pic>
      <p:pic>
        <p:nvPicPr>
          <p:cNvPr id="6" name="Θέση περιεχομένου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283968" y="2636912"/>
            <a:ext cx="4416490" cy="3312368"/>
          </a:xfrm>
        </p:spPr>
      </p:pic>
      <p:pic>
        <p:nvPicPr>
          <p:cNvPr id="7" name="Picture 2" descr="Αποτέλεσμα εικόνας για erasmus plus">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6256" y="6125279"/>
            <a:ext cx="2160240" cy="61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05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Autofit/>
          </a:bodyPr>
          <a:lstStyle/>
          <a:p>
            <a:r>
              <a:rPr lang="el-GR" sz="3200" dirty="0" smtClean="0"/>
              <a:t> </a:t>
            </a:r>
            <a:r>
              <a:rPr lang="en-US" sz="3200" dirty="0" smtClean="0">
                <a:solidFill>
                  <a:schemeClr val="accent5">
                    <a:lumMod val="50000"/>
                  </a:schemeClr>
                </a:solidFill>
                <a:effectLst>
                  <a:outerShdw blurRad="38100" dist="38100" dir="2700000" algn="tl">
                    <a:srgbClr val="000000">
                      <a:alpha val="43137"/>
                    </a:srgbClr>
                  </a:outerShdw>
                </a:effectLst>
              </a:rPr>
              <a:t>Future Learning with i</a:t>
            </a:r>
            <a:r>
              <a:rPr lang="en-US" sz="3200" dirty="0">
                <a:solidFill>
                  <a:schemeClr val="accent5">
                    <a:lumMod val="50000"/>
                  </a:schemeClr>
                </a:solidFill>
                <a:effectLst>
                  <a:outerShdw blurRad="38100" dist="38100" dir="2700000" algn="tl">
                    <a:srgbClr val="000000">
                      <a:alpha val="43137"/>
                    </a:srgbClr>
                  </a:outerShdw>
                </a:effectLst>
              </a:rPr>
              <a:t>P</a:t>
            </a:r>
            <a:r>
              <a:rPr lang="en-US" sz="3200" dirty="0" smtClean="0">
                <a:solidFill>
                  <a:schemeClr val="accent5">
                    <a:lumMod val="50000"/>
                  </a:schemeClr>
                </a:solidFill>
                <a:effectLst>
                  <a:outerShdw blurRad="38100" dist="38100" dir="2700000" algn="tl">
                    <a:srgbClr val="000000">
                      <a:alpha val="43137"/>
                    </a:srgbClr>
                  </a:outerShdw>
                </a:effectLst>
              </a:rPr>
              <a:t>ads and tablets – General Tablet Usage </a:t>
            </a:r>
            <a:r>
              <a:rPr lang="el-GR" sz="3200" dirty="0" smtClean="0">
                <a:solidFill>
                  <a:schemeClr val="accent5">
                    <a:lumMod val="50000"/>
                  </a:schemeClr>
                </a:solidFill>
                <a:effectLst>
                  <a:outerShdw blurRad="38100" dist="38100" dir="2700000" algn="tl">
                    <a:srgbClr val="000000">
                      <a:alpha val="43137"/>
                    </a:srgbClr>
                  </a:outerShdw>
                </a:effectLst>
              </a:rPr>
              <a:t/>
            </a:r>
            <a:br>
              <a:rPr lang="el-GR" sz="3200" dirty="0" smtClean="0">
                <a:solidFill>
                  <a:schemeClr val="accent5">
                    <a:lumMod val="50000"/>
                  </a:schemeClr>
                </a:solidFill>
                <a:effectLst>
                  <a:outerShdw blurRad="38100" dist="38100" dir="2700000" algn="tl">
                    <a:srgbClr val="000000">
                      <a:alpha val="43137"/>
                    </a:srgbClr>
                  </a:outerShdw>
                </a:effectLst>
              </a:rPr>
            </a:br>
            <a:r>
              <a:rPr lang="el-GR" sz="2400" i="1" dirty="0" smtClean="0"/>
              <a:t>(</a:t>
            </a:r>
            <a:r>
              <a:rPr lang="en-US" sz="2400" i="1" dirty="0" smtClean="0"/>
              <a:t>Graz</a:t>
            </a:r>
            <a:r>
              <a:rPr lang="el-GR" sz="2400" i="1" dirty="0" smtClean="0"/>
              <a:t>, Αυστρία,  Ιανουάριος 2017)</a:t>
            </a:r>
            <a:endParaRPr lang="el-GR" sz="3200" dirty="0"/>
          </a:p>
        </p:txBody>
      </p:sp>
      <p:pic>
        <p:nvPicPr>
          <p:cNvPr id="5" name="Θέση περιεχομένου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123728" y="1764950"/>
            <a:ext cx="5688632" cy="4266474"/>
          </a:xfrm>
        </p:spPr>
      </p:pic>
      <p:pic>
        <p:nvPicPr>
          <p:cNvPr id="6" name="Θέση περιεχομένου 5"/>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1259632" y="1704109"/>
            <a:ext cx="6768752" cy="4327315"/>
          </a:xfrm>
        </p:spPr>
      </p:pic>
      <p:pic>
        <p:nvPicPr>
          <p:cNvPr id="7" name="Picture 2" descr="Αποτέλεσμα εικόνας για erasmus plus">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528" y="6031424"/>
            <a:ext cx="2232248" cy="6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9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Autofit/>
          </a:bodyPr>
          <a:lstStyle/>
          <a:p>
            <a:r>
              <a:rPr lang="el-GR" sz="3200" dirty="0" smtClean="0"/>
              <a:t> </a:t>
            </a:r>
            <a:r>
              <a:rPr lang="en-US" sz="3200" dirty="0" smtClean="0">
                <a:solidFill>
                  <a:schemeClr val="accent5">
                    <a:lumMod val="50000"/>
                  </a:schemeClr>
                </a:solidFill>
                <a:effectLst>
                  <a:outerShdw blurRad="38100" dist="38100" dir="2700000" algn="tl">
                    <a:srgbClr val="000000">
                      <a:alpha val="43137"/>
                    </a:srgbClr>
                  </a:outerShdw>
                </a:effectLst>
              </a:rPr>
              <a:t>Future Learning with i</a:t>
            </a:r>
            <a:r>
              <a:rPr lang="en-US" sz="3200" dirty="0">
                <a:solidFill>
                  <a:schemeClr val="accent5">
                    <a:lumMod val="50000"/>
                  </a:schemeClr>
                </a:solidFill>
                <a:effectLst>
                  <a:outerShdw blurRad="38100" dist="38100" dir="2700000" algn="tl">
                    <a:srgbClr val="000000">
                      <a:alpha val="43137"/>
                    </a:srgbClr>
                  </a:outerShdw>
                </a:effectLst>
              </a:rPr>
              <a:t>P</a:t>
            </a:r>
            <a:r>
              <a:rPr lang="en-US" sz="3200" dirty="0" smtClean="0">
                <a:solidFill>
                  <a:schemeClr val="accent5">
                    <a:lumMod val="50000"/>
                  </a:schemeClr>
                </a:solidFill>
                <a:effectLst>
                  <a:outerShdw blurRad="38100" dist="38100" dir="2700000" algn="tl">
                    <a:srgbClr val="000000">
                      <a:alpha val="43137"/>
                    </a:srgbClr>
                  </a:outerShdw>
                </a:effectLst>
              </a:rPr>
              <a:t>ads and tablets – </a:t>
            </a:r>
            <a:br>
              <a:rPr lang="en-US" sz="3200" dirty="0" smtClean="0">
                <a:solidFill>
                  <a:schemeClr val="accent5">
                    <a:lumMod val="50000"/>
                  </a:schemeClr>
                </a:solidFill>
                <a:effectLst>
                  <a:outerShdw blurRad="38100" dist="38100" dir="2700000" algn="tl">
                    <a:srgbClr val="000000">
                      <a:alpha val="43137"/>
                    </a:srgbClr>
                  </a:outerShdw>
                </a:effectLst>
              </a:rPr>
            </a:br>
            <a:r>
              <a:rPr lang="en-US" sz="3200" dirty="0" smtClean="0">
                <a:solidFill>
                  <a:schemeClr val="accent5">
                    <a:lumMod val="50000"/>
                  </a:schemeClr>
                </a:solidFill>
                <a:effectLst>
                  <a:outerShdw blurRad="38100" dist="38100" dir="2700000" algn="tl">
                    <a:srgbClr val="000000">
                      <a:alpha val="43137"/>
                    </a:srgbClr>
                  </a:outerShdw>
                </a:effectLst>
              </a:rPr>
              <a:t>Finnish Education System</a:t>
            </a:r>
            <a:r>
              <a:rPr lang="el-GR" sz="3200" dirty="0" smtClean="0">
                <a:solidFill>
                  <a:schemeClr val="accent5">
                    <a:lumMod val="50000"/>
                  </a:schemeClr>
                </a:solidFill>
                <a:effectLst>
                  <a:outerShdw blurRad="38100" dist="38100" dir="2700000" algn="tl">
                    <a:srgbClr val="000000">
                      <a:alpha val="43137"/>
                    </a:srgbClr>
                  </a:outerShdw>
                </a:effectLst>
              </a:rPr>
              <a:t/>
            </a:r>
            <a:br>
              <a:rPr lang="el-GR" sz="3200" dirty="0" smtClean="0">
                <a:solidFill>
                  <a:schemeClr val="accent5">
                    <a:lumMod val="50000"/>
                  </a:schemeClr>
                </a:solidFill>
                <a:effectLst>
                  <a:outerShdw blurRad="38100" dist="38100" dir="2700000" algn="tl">
                    <a:srgbClr val="000000">
                      <a:alpha val="43137"/>
                    </a:srgbClr>
                  </a:outerShdw>
                </a:effectLst>
              </a:rPr>
            </a:br>
            <a:r>
              <a:rPr lang="el-GR" sz="2400" i="1" dirty="0" smtClean="0"/>
              <a:t>(Ελσίνκι, Φινλανδία,  Μάρτιος 2017)</a:t>
            </a:r>
            <a:endParaRPr lang="el-GR" sz="2400" dirty="0"/>
          </a:p>
        </p:txBody>
      </p:sp>
      <p:pic>
        <p:nvPicPr>
          <p:cNvPr id="6" name="Θέση περιεχομένου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55576" y="1556792"/>
            <a:ext cx="7590730" cy="4399383"/>
          </a:xfrm>
        </p:spPr>
      </p:pic>
      <p:pic>
        <p:nvPicPr>
          <p:cNvPr id="7" name="Picture 2" descr="Αποτέλεσμα εικόνας για erasmus plus">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141" y="6087356"/>
            <a:ext cx="2288619" cy="65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0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43000"/>
          </a:xfrm>
        </p:spPr>
        <p:txBody>
          <a:bodyPr>
            <a:noAutofit/>
          </a:bodyPr>
          <a:lstStyle/>
          <a:p>
            <a:r>
              <a:rPr lang="el-GR" sz="3600" dirty="0" smtClean="0"/>
              <a:t> </a:t>
            </a:r>
            <a:r>
              <a:rPr lang="en-US" sz="3600" dirty="0" smtClean="0">
                <a:solidFill>
                  <a:schemeClr val="accent5">
                    <a:lumMod val="50000"/>
                  </a:schemeClr>
                </a:solidFill>
                <a:effectLst>
                  <a:outerShdw blurRad="38100" dist="38100" dir="2700000" algn="tl">
                    <a:srgbClr val="000000">
                      <a:alpha val="43137"/>
                    </a:srgbClr>
                  </a:outerShdw>
                </a:effectLst>
              </a:rPr>
              <a:t>Future Learning with i</a:t>
            </a:r>
            <a:r>
              <a:rPr lang="en-US" sz="3600" dirty="0">
                <a:solidFill>
                  <a:schemeClr val="accent5">
                    <a:lumMod val="50000"/>
                  </a:schemeClr>
                </a:solidFill>
                <a:effectLst>
                  <a:outerShdw blurRad="38100" dist="38100" dir="2700000" algn="tl">
                    <a:srgbClr val="000000">
                      <a:alpha val="43137"/>
                    </a:srgbClr>
                  </a:outerShdw>
                </a:effectLst>
              </a:rPr>
              <a:t>P</a:t>
            </a:r>
            <a:r>
              <a:rPr lang="en-US" sz="3600" dirty="0" smtClean="0">
                <a:solidFill>
                  <a:schemeClr val="accent5">
                    <a:lumMod val="50000"/>
                  </a:schemeClr>
                </a:solidFill>
                <a:effectLst>
                  <a:outerShdw blurRad="38100" dist="38100" dir="2700000" algn="tl">
                    <a:srgbClr val="000000">
                      <a:alpha val="43137"/>
                    </a:srgbClr>
                  </a:outerShdw>
                </a:effectLst>
              </a:rPr>
              <a:t>ads and tablets – Finnish Education System</a:t>
            </a:r>
            <a:r>
              <a:rPr lang="el-GR" sz="2400" dirty="0" smtClean="0">
                <a:solidFill>
                  <a:schemeClr val="accent5">
                    <a:lumMod val="50000"/>
                  </a:schemeClr>
                </a:solidFill>
                <a:effectLst>
                  <a:outerShdw blurRad="38100" dist="38100" dir="2700000" algn="tl">
                    <a:srgbClr val="000000">
                      <a:alpha val="43137"/>
                    </a:srgbClr>
                  </a:outerShdw>
                </a:effectLst>
              </a:rPr>
              <a:t/>
            </a:r>
            <a:br>
              <a:rPr lang="el-GR" sz="2400" dirty="0" smtClean="0">
                <a:solidFill>
                  <a:schemeClr val="accent5">
                    <a:lumMod val="50000"/>
                  </a:schemeClr>
                </a:solidFill>
                <a:effectLst>
                  <a:outerShdw blurRad="38100" dist="38100" dir="2700000" algn="tl">
                    <a:srgbClr val="000000">
                      <a:alpha val="43137"/>
                    </a:srgbClr>
                  </a:outerShdw>
                </a:effectLst>
              </a:rPr>
            </a:br>
            <a:r>
              <a:rPr lang="el-GR" sz="2000" i="1" dirty="0" smtClean="0"/>
              <a:t>(Ελσίνκι, Φινλανδία, Μάρτιος 2017)</a:t>
            </a:r>
            <a:endParaRPr lang="el-GR" sz="2800" dirty="0"/>
          </a:p>
        </p:txBody>
      </p:sp>
      <p:pic>
        <p:nvPicPr>
          <p:cNvPr id="6" name="Θέση περιεχομένου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27584" y="1844824"/>
            <a:ext cx="7200800" cy="4320480"/>
          </a:xfrm>
        </p:spPr>
      </p:pic>
      <p:pic>
        <p:nvPicPr>
          <p:cNvPr id="4" name="Θέση περιεχομένου 3"/>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39552" y="1551093"/>
            <a:ext cx="8195058" cy="4917035"/>
          </a:xfrm>
        </p:spPr>
      </p:pic>
      <p:pic>
        <p:nvPicPr>
          <p:cNvPr id="5" name="Picture 2" descr="Αποτέλεσμα εικόνας για erasmus plus">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20504" y="6141827"/>
            <a:ext cx="2288619" cy="65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0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297</Words>
  <Application>Microsoft Office PowerPoint</Application>
  <PresentationFormat>Προβολή στην οθόνη (4:3)</PresentationFormat>
  <Paragraphs>62</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Ευρωπαϊκά Προγράμματα</vt:lpstr>
      <vt:lpstr>Παρουσίαση του PowerPoint</vt:lpstr>
      <vt:lpstr>Παρουσίαση του PowerPoint</vt:lpstr>
      <vt:lpstr>Παρουσίαση του PowerPoint</vt:lpstr>
      <vt:lpstr>Παρουσίαση του PowerPoint</vt:lpstr>
      <vt:lpstr> Future Learning with iPads and tablets – General Tablet Usage  (Graz, Αυστρία,  Ιανουάριος 2017)</vt:lpstr>
      <vt:lpstr> Future Learning with iPads and tablets – General Tablet Usage  (Graz, Αυστρία,  Ιανουάριος 2017)</vt:lpstr>
      <vt:lpstr> Future Learning with iPads and tablets –  Finnish Education System (Ελσίνκι, Φινλανδία,  Μάρτιος 2017)</vt:lpstr>
      <vt:lpstr> Future Learning with iPads and tablets – Finnish Education System (Ελσίνκι, Φινλανδία, Μάρτιος 2017)</vt:lpstr>
      <vt:lpstr>Study visit: Europaschule Herzongenrath  (Aachen, Γερμανία, Δεκέμβριος 2016)</vt:lpstr>
      <vt:lpstr> Φιλοξενία εκπαιδευτικών  από το Europaschule Herzogenrath (Φεβρουάριος, 2017)</vt:lpstr>
      <vt:lpstr>Ευρωπαϊκά Προγράμματα</vt:lpstr>
      <vt:lpstr>Σκοπός:  Η ανάπτυξη και ενίσχυση διακρατικών συνεργασιών μεταξύ φορέων/οργανισμών που δραστηριοποιούνται στον τομέα της εκπαίδευσης, της κατάρτισης, της νεολαίας ή σε άλλον κοινωνικοοικονομικό τομέα, ώστε να παράγουν υψηλής ποιότητας καινοτόμα προϊόντα, που θα  αποφέρουν θετικά αλλά και μακροπρόθεσμα αποτελέσματα για τα άτομα και τους φορείς που συμμετέχουν στις δραστηριότητες αλλά και να επιφέρουν βελτιώσεις στα συστήματα και τις πολιτικές για την εκπαίδευση στην Ευρώπη. </vt:lpstr>
      <vt:lpstr>Τhe Living Book – Augmenting Reading for Life    To «Ζωντανό Βιβλίο»  Δια βίου ενίσχυση της φιλαναγνωσίας</vt:lpstr>
      <vt:lpstr>Εταίροι: </vt:lpstr>
      <vt:lpstr>Στόχοι- Δράσεις: </vt:lpstr>
      <vt:lpstr> Ευρωπαϊκή Χορηγία στο σχολείο  για σκοπούς επίτευξης των στόχων της σύμπραξης ύψους  €27 000   Διάρκεια σύμπραξης: 3 χρόνια (2016-2019) </vt:lpstr>
      <vt:lpstr>Eυχαριστώ για την προσοχή σας</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Ευρωπαϊκά Προγράμματα</dc:title>
  <dc:creator>Μιχαλης Χριστου</dc:creator>
  <cp:lastModifiedBy>Μιχαλης Χριστου</cp:lastModifiedBy>
  <cp:revision>14</cp:revision>
  <dcterms:created xsi:type="dcterms:W3CDTF">2017-03-20T20:14:35Z</dcterms:created>
  <dcterms:modified xsi:type="dcterms:W3CDTF">2017-03-29T14:24:22Z</dcterms:modified>
</cp:coreProperties>
</file>