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81" r:id="rId2"/>
    <p:sldId id="482" r:id="rId3"/>
    <p:sldId id="483" r:id="rId4"/>
    <p:sldId id="480" r:id="rId5"/>
    <p:sldId id="484" r:id="rId6"/>
    <p:sldId id="486" r:id="rId7"/>
    <p:sldId id="487" r:id="rId8"/>
  </p:sldIdLst>
  <p:sldSz cx="9144000" cy="6858000" type="screen4x3"/>
  <p:notesSz cx="6797675" cy="98742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0"/>
  </p:normalViewPr>
  <p:slideViewPr>
    <p:cSldViewPr>
      <p:cViewPr>
        <p:scale>
          <a:sx n="71" d="100"/>
          <a:sy n="71" d="100"/>
        </p:scale>
        <p:origin x="2168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/>
          <a:lstStyle>
            <a:lvl1pPr algn="r">
              <a:defRPr sz="1200"/>
            </a:lvl1pPr>
          </a:lstStyle>
          <a:p>
            <a:fld id="{0CE8F237-739E-4082-BA2C-B1D814D89FFE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 anchor="b"/>
          <a:lstStyle>
            <a:lvl1pPr algn="r">
              <a:defRPr sz="1200"/>
            </a:lvl1pPr>
          </a:lstStyle>
          <a:p>
            <a:fld id="{E444DC68-4651-4579-A4B5-11273F775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15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/>
          <a:lstStyle>
            <a:lvl1pPr algn="r">
              <a:defRPr sz="1200"/>
            </a:lvl1pPr>
          </a:lstStyle>
          <a:p>
            <a:fld id="{A8BF4B22-6DE2-468D-BC7D-3B94065D9784}" type="datetimeFigureOut">
              <a:rPr lang="el-GR" smtClean="0"/>
              <a:t>28/3/17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4" tIns="45927" rIns="91854" bIns="45927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854" tIns="45927" rIns="91854" bIns="459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854" tIns="45927" rIns="91854" bIns="45927" rtlCol="0" anchor="b"/>
          <a:lstStyle>
            <a:lvl1pPr algn="r">
              <a:defRPr sz="1200"/>
            </a:lvl1pPr>
          </a:lstStyle>
          <a:p>
            <a:fld id="{46F69EFD-9746-490D-A1DF-FD0016060F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353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28/3/17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28/3/17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12" y="404664"/>
            <a:ext cx="8229600" cy="990600"/>
          </a:xfrm>
        </p:spPr>
        <p:txBody>
          <a:bodyPr/>
          <a:lstStyle/>
          <a:p>
            <a:r>
              <a:rPr lang="el-GR" dirty="0" smtClean="0"/>
              <a:t>Η Ρομποτική στην Εκπαίδευση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4" y="1256632"/>
            <a:ext cx="4961964" cy="56013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D2533C"/>
              </a:buClr>
            </a:pPr>
            <a:r>
              <a:rPr lang="el-GR" sz="2400" dirty="0"/>
              <a:t>Στηρίζεται στη χρήση φυσικών μηχανικών μοντέλων με τα οποία οι μαθητές προσανατολίζονται στην κατασκευή ενός ρομποτικού μηχανισμού </a:t>
            </a:r>
            <a:r>
              <a:rPr lang="el-GR" dirty="0" smtClean="0"/>
              <a:t>όπου με τον</a:t>
            </a:r>
            <a:r>
              <a:rPr lang="el-GR" sz="2400" dirty="0" smtClean="0"/>
              <a:t>:</a:t>
            </a:r>
          </a:p>
          <a:p>
            <a:pPr marL="0" indent="0">
              <a:spcBef>
                <a:spcPts val="0"/>
              </a:spcBef>
              <a:buClr>
                <a:srgbClr val="D2533C"/>
              </a:buClr>
              <a:buNone/>
            </a:pPr>
            <a:endParaRPr lang="el-GR" sz="2400" dirty="0" smtClean="0"/>
          </a:p>
          <a:p>
            <a:pPr lvl="1">
              <a:spcBef>
                <a:spcPts val="0"/>
              </a:spcBef>
              <a:buClr>
                <a:srgbClr val="D2533C"/>
              </a:buClr>
            </a:pPr>
            <a:r>
              <a:rPr lang="el-GR" sz="2000" dirty="0" smtClean="0"/>
              <a:t>Κατάλληλο </a:t>
            </a:r>
            <a:r>
              <a:rPr lang="el-GR" sz="2000" dirty="0">
                <a:solidFill>
                  <a:srgbClr val="D2533C"/>
                </a:solidFill>
              </a:rPr>
              <a:t>σχεδιασμό </a:t>
            </a:r>
            <a:r>
              <a:rPr lang="el-GR" sz="2000" dirty="0" smtClean="0"/>
              <a:t>και αρκετούς </a:t>
            </a:r>
            <a:r>
              <a:rPr lang="el-GR" sz="2000" dirty="0" smtClean="0">
                <a:solidFill>
                  <a:srgbClr val="D2533C"/>
                </a:solidFill>
              </a:rPr>
              <a:t>πειραματισμούς</a:t>
            </a:r>
          </a:p>
          <a:p>
            <a:pPr lvl="1">
              <a:spcBef>
                <a:spcPts val="0"/>
              </a:spcBef>
              <a:buClr>
                <a:srgbClr val="D2533C"/>
              </a:buClr>
            </a:pPr>
            <a:r>
              <a:rPr lang="el-GR" sz="2000" dirty="0" smtClean="0"/>
              <a:t>Οδηγούνται </a:t>
            </a:r>
            <a:r>
              <a:rPr lang="el-GR" sz="2000" dirty="0"/>
              <a:t>στην </a:t>
            </a:r>
            <a:r>
              <a:rPr lang="el-GR" sz="2000" dirty="0">
                <a:solidFill>
                  <a:srgbClr val="D2533C"/>
                </a:solidFill>
              </a:rPr>
              <a:t>επίλυση πραγματικών προβλημάτων</a:t>
            </a:r>
          </a:p>
          <a:p>
            <a:pPr marL="0" indent="0">
              <a:spcBef>
                <a:spcPts val="0"/>
              </a:spcBef>
              <a:buClr>
                <a:srgbClr val="D2533C"/>
              </a:buClr>
              <a:buNone/>
            </a:pPr>
            <a:endParaRPr lang="el-GR" sz="1200" dirty="0"/>
          </a:p>
          <a:p>
            <a:pPr>
              <a:spcBef>
                <a:spcPts val="0"/>
              </a:spcBef>
              <a:buClr>
                <a:srgbClr val="D2533C"/>
              </a:buClr>
            </a:pPr>
            <a:r>
              <a:rPr lang="el-GR" sz="2400" dirty="0"/>
              <a:t>Ελκύει και εμπνέει την φαντασία μαθητών, ιδιαίτερα αυτών που συχνά δηλώνουν ότι δεν έχουν κίνητρα από την συμβατική μαθησιακή διαδικασία</a:t>
            </a:r>
            <a:r>
              <a:rPr lang="en-US" sz="2400" dirty="0"/>
              <a:t> </a:t>
            </a:r>
            <a:endParaRPr lang="el-GR" sz="2400" b="1" dirty="0"/>
          </a:p>
          <a:p>
            <a:pPr>
              <a:spcBef>
                <a:spcPts val="0"/>
              </a:spcBef>
            </a:pPr>
            <a:endParaRPr lang="en-GB" sz="1800" dirty="0"/>
          </a:p>
          <a:p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88" y="1256632"/>
            <a:ext cx="3507412" cy="52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4" y="1256632"/>
            <a:ext cx="9022976" cy="56013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E46C0A"/>
              </a:buClr>
            </a:pPr>
            <a:r>
              <a:rPr lang="el-GR" sz="2400" dirty="0" smtClean="0"/>
              <a:t>Ένα εξαιρετικά ευρηματικό </a:t>
            </a:r>
            <a:r>
              <a:rPr lang="el-GR" sz="2400" dirty="0"/>
              <a:t>εργαλείο μέσω του οποίου τα παιδιά μπορούν να: </a:t>
            </a:r>
            <a:endParaRPr lang="el-GR" sz="2400" dirty="0" smtClean="0"/>
          </a:p>
          <a:p>
            <a:pPr lvl="1">
              <a:spcBef>
                <a:spcPts val="0"/>
              </a:spcBef>
              <a:buClr>
                <a:srgbClr val="E46C0A"/>
              </a:buClr>
            </a:pPr>
            <a:r>
              <a:rPr lang="el-GR" sz="2400" dirty="0"/>
              <a:t>Κατανοήσουν καλύτερα </a:t>
            </a:r>
            <a:r>
              <a:rPr lang="el-GR" sz="2400" dirty="0" smtClean="0"/>
              <a:t>αφηρημένες έννοιες</a:t>
            </a:r>
            <a:endParaRPr lang="el-GR" sz="2400" dirty="0"/>
          </a:p>
          <a:p>
            <a:pPr lvl="1">
              <a:spcBef>
                <a:spcPts val="0"/>
              </a:spcBef>
              <a:buClr>
                <a:srgbClr val="E46C0A"/>
              </a:buClr>
            </a:pPr>
            <a:r>
              <a:rPr lang="el-GR" sz="2400" dirty="0" smtClean="0"/>
              <a:t>Δουν άμεσα το αποτέλεσμα των οδηγιών που προγραμμάτισαν μέσα από τις ενέργειες των ρομπότ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lvl="1">
              <a:spcBef>
                <a:spcPts val="0"/>
              </a:spcBef>
              <a:buClr>
                <a:srgbClr val="E46C0A"/>
              </a:buClr>
            </a:pPr>
            <a:r>
              <a:rPr lang="el-GR" sz="2400" dirty="0" smtClean="0"/>
              <a:t>Αναπτύξουν και να αφομοιώσουν μαθηματικές έννοιες όπως οι αριθμοί, το μέγεθος, τα σχήματα </a:t>
            </a:r>
            <a:r>
              <a:rPr lang="el-GR" sz="2400" dirty="0" err="1" smtClean="0"/>
              <a:t>κ.ο.κ.</a:t>
            </a:r>
            <a:r>
              <a:rPr lang="el-GR" sz="2400" dirty="0" smtClean="0"/>
              <a:t> </a:t>
            </a:r>
          </a:p>
          <a:p>
            <a:pPr lvl="1">
              <a:spcBef>
                <a:spcPts val="0"/>
              </a:spcBef>
              <a:buClr>
                <a:srgbClr val="E46C0A"/>
              </a:buClr>
            </a:pPr>
            <a:r>
              <a:rPr lang="el-GR" sz="2400" dirty="0" smtClean="0"/>
              <a:t>Ενισχύσουν την σχέση τους με την τεχνολογία, καλλιεργώντας παράλληλα τεχνολογικό αλφαβητισμό.</a:t>
            </a:r>
          </a:p>
          <a:p>
            <a:pPr lvl="1">
              <a:spcBef>
                <a:spcPts val="0"/>
              </a:spcBef>
              <a:buClr>
                <a:srgbClr val="E46C0A"/>
              </a:buClr>
            </a:pPr>
            <a:r>
              <a:rPr lang="el-GR" sz="2400" dirty="0"/>
              <a:t>Συμμετέχουν στην Διαδικασία Σχεδιασμού &amp; Μηχανικής </a:t>
            </a:r>
            <a:r>
              <a:rPr lang="en-GB" sz="2400" dirty="0">
                <a:solidFill>
                  <a:srgbClr val="E46C0A"/>
                </a:solidFill>
              </a:rPr>
              <a:t>(E</a:t>
            </a:r>
            <a:r>
              <a:rPr lang="en-US" sz="2400" dirty="0" err="1">
                <a:solidFill>
                  <a:srgbClr val="E46C0A"/>
                </a:solidFill>
              </a:rPr>
              <a:t>ngineering</a:t>
            </a:r>
            <a:r>
              <a:rPr lang="en-US" sz="2400" dirty="0">
                <a:solidFill>
                  <a:srgbClr val="E46C0A"/>
                </a:solidFill>
              </a:rPr>
              <a:t> </a:t>
            </a:r>
            <a:r>
              <a:rPr lang="en-GB" sz="2400" dirty="0">
                <a:solidFill>
                  <a:srgbClr val="E46C0A"/>
                </a:solidFill>
              </a:rPr>
              <a:t>D</a:t>
            </a:r>
            <a:r>
              <a:rPr lang="en-US" sz="2400" dirty="0" err="1">
                <a:solidFill>
                  <a:srgbClr val="E46C0A"/>
                </a:solidFill>
              </a:rPr>
              <a:t>esign</a:t>
            </a:r>
            <a:r>
              <a:rPr lang="en-US" sz="2400" dirty="0">
                <a:solidFill>
                  <a:srgbClr val="E46C0A"/>
                </a:solidFill>
              </a:rPr>
              <a:t> </a:t>
            </a:r>
            <a:r>
              <a:rPr lang="en-US" sz="2400" dirty="0" smtClean="0">
                <a:solidFill>
                  <a:srgbClr val="E46C0A"/>
                </a:solidFill>
              </a:rPr>
              <a:t>Process</a:t>
            </a:r>
            <a:r>
              <a:rPr lang="el-GR" sz="2400" dirty="0">
                <a:solidFill>
                  <a:srgbClr val="E46C0A"/>
                </a:solidFill>
              </a:rPr>
              <a:t>)</a:t>
            </a:r>
            <a:r>
              <a:rPr lang="el-GR" sz="2400" dirty="0" smtClean="0">
                <a:solidFill>
                  <a:srgbClr val="808281"/>
                </a:solidFill>
              </a:rPr>
              <a:t> </a:t>
            </a:r>
            <a:r>
              <a:rPr lang="el-GR" sz="2400" dirty="0"/>
              <a:t>καθώς </a:t>
            </a:r>
            <a:r>
              <a:rPr lang="el-GR" sz="2400" dirty="0" err="1"/>
              <a:t>αλληλεπιδρούν</a:t>
            </a:r>
            <a:r>
              <a:rPr lang="el-GR" sz="2400" dirty="0"/>
              <a:t> με παιγνιώδη </a:t>
            </a:r>
            <a:r>
              <a:rPr lang="el-GR" sz="2400" dirty="0" smtClean="0"/>
              <a:t>υλικά τα </a:t>
            </a:r>
            <a:r>
              <a:rPr lang="el-GR" sz="2400" dirty="0"/>
              <a:t>οποία γνωρίζουν καλά </a:t>
            </a:r>
          </a:p>
          <a:p>
            <a:pPr lvl="2">
              <a:spcBef>
                <a:spcPts val="0"/>
              </a:spcBef>
              <a:buClr>
                <a:srgbClr val="E46C0A"/>
              </a:buClr>
            </a:pPr>
            <a:r>
              <a:rPr lang="en-GB" dirty="0"/>
              <a:t>Lego</a:t>
            </a:r>
          </a:p>
          <a:p>
            <a:pPr lvl="2">
              <a:spcBef>
                <a:spcPts val="0"/>
              </a:spcBef>
              <a:buClr>
                <a:srgbClr val="E46C0A"/>
              </a:buClr>
            </a:pPr>
            <a:r>
              <a:rPr lang="en-GB" dirty="0" smtClean="0"/>
              <a:t>Engino</a:t>
            </a:r>
            <a:endParaRPr lang="el-GR" dirty="0"/>
          </a:p>
          <a:p>
            <a:pPr marL="0" lvl="1" indent="0">
              <a:spcBef>
                <a:spcPts val="0"/>
              </a:spcBef>
              <a:buNone/>
            </a:pPr>
            <a:endParaRPr lang="el-GR" sz="1400" dirty="0" smtClean="0"/>
          </a:p>
          <a:p>
            <a:pPr>
              <a:spcBef>
                <a:spcPts val="0"/>
              </a:spcBef>
            </a:pPr>
            <a:endParaRPr lang="en-GB" sz="1800" dirty="0"/>
          </a:p>
          <a:p>
            <a:endParaRPr lang="el-GR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0912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Η Ρομποτική στην Εκπαίδευση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08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211424"/>
            <a:ext cx="8996081" cy="981994"/>
          </a:xfrm>
        </p:spPr>
        <p:txBody>
          <a:bodyPr>
            <a:normAutofit/>
          </a:bodyPr>
          <a:lstStyle/>
          <a:p>
            <a:r>
              <a:rPr lang="el-GR" dirty="0" smtClean="0"/>
              <a:t>Φιλοσοφία Τεχνολογικού Αλφαβητισμού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66" y="980728"/>
            <a:ext cx="8565776" cy="6264696"/>
          </a:xfrm>
        </p:spPr>
        <p:txBody>
          <a:bodyPr>
            <a:noAutofit/>
          </a:bodyPr>
          <a:lstStyle/>
          <a:p>
            <a:pPr marL="0" indent="0">
              <a:buClr>
                <a:srgbClr val="E46C0A"/>
              </a:buClr>
              <a:buNone/>
            </a:pPr>
            <a:r>
              <a:rPr lang="el-GR" dirty="0"/>
              <a:t>Ο προγραμματισμός αποτελεί το εργαλείο μέσω του οποίου  τα παιδιά  μπορούν να προγραμματίζουν τα ρομπότ τους</a:t>
            </a:r>
            <a:r>
              <a:rPr lang="el-GR" dirty="0" smtClean="0"/>
              <a:t>.</a:t>
            </a:r>
          </a:p>
          <a:p>
            <a:pPr marL="0" indent="0">
              <a:buClr>
                <a:srgbClr val="E46C0A"/>
              </a:buClr>
              <a:buNone/>
            </a:pPr>
            <a:r>
              <a:rPr lang="el-GR" dirty="0" smtClean="0"/>
              <a:t>Μαθαίνουμε προγραμματισμό ως εργαλείο ανάπτυξης καθημερινών </a:t>
            </a:r>
            <a:r>
              <a:rPr lang="el-GR" dirty="0"/>
              <a:t>τεχνολογικών </a:t>
            </a:r>
            <a:r>
              <a:rPr lang="el-GR" dirty="0" smtClean="0"/>
              <a:t>και μη δεξιοτήτων </a:t>
            </a:r>
          </a:p>
          <a:p>
            <a:pPr>
              <a:buClr>
                <a:srgbClr val="D2533C"/>
              </a:buClr>
            </a:pPr>
            <a:r>
              <a:rPr lang="el-GR" sz="2200" dirty="0" smtClean="0"/>
              <a:t>Κατά τη διάρκεια της εκμάθησης προγραμματισμού τα παιδιά δεν μαθαίνουν απλά να κωδικοποιούν.</a:t>
            </a:r>
          </a:p>
          <a:p>
            <a:pPr lvl="1">
              <a:buClr>
                <a:srgbClr val="D2533C"/>
              </a:buClr>
            </a:pPr>
            <a:r>
              <a:rPr lang="el-GR" sz="2000" dirty="0" smtClean="0"/>
              <a:t>Μαθηματικές έννοιες</a:t>
            </a:r>
          </a:p>
          <a:p>
            <a:pPr lvl="1">
              <a:buClr>
                <a:srgbClr val="D2533C"/>
              </a:buClr>
            </a:pPr>
            <a:r>
              <a:rPr lang="el-GR" sz="2000" dirty="0" smtClean="0"/>
              <a:t>Στρατηγικές Επίλυσης προβλημάτων</a:t>
            </a:r>
          </a:p>
          <a:p>
            <a:pPr lvl="1">
              <a:buClr>
                <a:srgbClr val="D2533C"/>
              </a:buClr>
            </a:pPr>
            <a:r>
              <a:rPr lang="el-GR" sz="2000" dirty="0" smtClean="0"/>
              <a:t>Ο σχεδιασμός ως προκαταρκτικός έλεγχος </a:t>
            </a:r>
          </a:p>
          <a:p>
            <a:pPr lvl="1">
              <a:buClr>
                <a:srgbClr val="D2533C"/>
              </a:buClr>
            </a:pPr>
            <a:r>
              <a:rPr lang="el-GR" sz="2000" dirty="0" smtClean="0"/>
              <a:t>Πρόβλεψη αποτελεσμάτων</a:t>
            </a:r>
          </a:p>
          <a:p>
            <a:pPr lvl="1">
              <a:buClr>
                <a:srgbClr val="D2533C"/>
              </a:buClr>
            </a:pPr>
            <a:r>
              <a:rPr lang="el-GR" sz="2000" dirty="0" smtClean="0"/>
              <a:t>Επικοινωνία ιδεών σε ομάδες</a:t>
            </a:r>
          </a:p>
          <a:p>
            <a:pPr lvl="1">
              <a:buClr>
                <a:srgbClr val="D2533C"/>
              </a:buClr>
            </a:pPr>
            <a:r>
              <a:rPr lang="el-GR" sz="2000" dirty="0" smtClean="0"/>
              <a:t>Ανάθεση ρόλων για την επίτευξη συγκεκριμένων στόχων</a:t>
            </a:r>
          </a:p>
          <a:p>
            <a:pPr lvl="1">
              <a:buClr>
                <a:srgbClr val="D2533C"/>
              </a:buClr>
            </a:pPr>
            <a:r>
              <a:rPr lang="el-GR" sz="2000" dirty="0" smtClean="0"/>
              <a:t>Δεξιότητες σημαντικές όχι απλά για τα επαγγέλματα σχετικά με την πληροφορική αλλά για όλους ανεξαιρέτως ηλικίας, ενδιαφερόντων και επαγγελματικού προσανατολισμού</a:t>
            </a:r>
          </a:p>
          <a:p>
            <a:pPr marL="57150" indent="0">
              <a:buClr>
                <a:srgbClr val="E46C0A"/>
              </a:buClr>
              <a:buNone/>
            </a:pPr>
            <a:r>
              <a:rPr lang="en-GB" sz="1200" dirty="0" smtClean="0"/>
              <a:t>Resnick</a:t>
            </a:r>
            <a:r>
              <a:rPr lang="el-GR" sz="1200" dirty="0" smtClean="0"/>
              <a:t> (</a:t>
            </a:r>
            <a:r>
              <a:rPr lang="en-GB" sz="1200" dirty="0" smtClean="0"/>
              <a:t>2013</a:t>
            </a:r>
            <a:r>
              <a:rPr lang="el-GR" sz="1200" dirty="0" smtClean="0"/>
              <a:t>), </a:t>
            </a:r>
            <a:r>
              <a:rPr lang="en-GB" sz="1200" dirty="0" smtClean="0"/>
              <a:t>Resnick </a:t>
            </a:r>
            <a:r>
              <a:rPr lang="el-GR" sz="1200" dirty="0" smtClean="0"/>
              <a:t>(</a:t>
            </a:r>
            <a:r>
              <a:rPr lang="en-GB" sz="1200" dirty="0" smtClean="0"/>
              <a:t>2007</a:t>
            </a:r>
            <a:r>
              <a:rPr lang="en-GB" sz="1200" dirty="0"/>
              <a:t>)</a:t>
            </a:r>
            <a:endParaRPr lang="el-GR" sz="1200" dirty="0"/>
          </a:p>
          <a:p>
            <a:pPr lvl="1">
              <a:buClr>
                <a:srgbClr val="E46C0A"/>
              </a:buClr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9456-9C60-5B4F-87B3-719801C66EE0}" type="slidenum">
              <a:rPr lang="en-US" smtClean="0"/>
              <a:t>3</a:t>
            </a:fld>
            <a:endParaRPr lang="en-US"/>
          </a:p>
        </p:txBody>
      </p:sp>
      <p:pic>
        <p:nvPicPr>
          <p:cNvPr id="2052" name="Picture 4" descr="https://d1h69ey09xg1xv.cloudfront.net/wp-content/uploads/2015/01/how-does-computer-programming-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16" y="3192020"/>
            <a:ext cx="2419723" cy="18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5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Πρόγραμμα Ρομποτικής </a:t>
            </a:r>
            <a:r>
              <a:rPr lang="el-GR" dirty="0"/>
              <a:t>σ</a:t>
            </a:r>
            <a:r>
              <a:rPr lang="el-GR" dirty="0" smtClean="0"/>
              <a:t>το Σχολείο </a:t>
            </a:r>
            <a:r>
              <a:rPr lang="el-GR" dirty="0"/>
              <a:t>μ</a:t>
            </a:r>
            <a:r>
              <a:rPr lang="el-GR" dirty="0" smtClean="0"/>
              <a:t>ας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30478"/>
            <a:ext cx="8229599" cy="492285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Ρομποτικά Μοντέλα </a:t>
            </a:r>
            <a:r>
              <a:rPr lang="en-GB" dirty="0" smtClean="0"/>
              <a:t>Engino</a:t>
            </a:r>
            <a:r>
              <a:rPr lang="el-GR" dirty="0" smtClean="0"/>
              <a:t>®</a:t>
            </a:r>
            <a:r>
              <a:rPr lang="en-GB" dirty="0" smtClean="0"/>
              <a:t> </a:t>
            </a:r>
            <a:r>
              <a:rPr lang="el-GR" dirty="0" smtClean="0"/>
              <a:t>σε συνεργασία με το τμήμα Εκπαιδευτικής Τεχνολογίας του Παιδαγωγικού Ινστιτούτου.</a:t>
            </a:r>
          </a:p>
          <a:p>
            <a:pPr>
              <a:lnSpc>
                <a:spcPct val="110000"/>
              </a:lnSpc>
            </a:pPr>
            <a:r>
              <a:rPr lang="el-GR" dirty="0"/>
              <a:t>Το πρόγραμμα εφαρμόζετε στις Ε’ και ΣΤ’ </a:t>
            </a:r>
            <a:r>
              <a:rPr lang="el-GR" dirty="0" smtClean="0"/>
              <a:t>τάξεις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4 Συναντήσεις στα πλαίσια του μαθήματος Σχεδιασμός &amp; Τεχνολογία</a:t>
            </a:r>
            <a:r>
              <a:rPr lang="en-GB" dirty="0" smtClean="0"/>
              <a:t>.</a:t>
            </a:r>
            <a:endParaRPr lang="el-GR" dirty="0" smtClean="0"/>
          </a:p>
          <a:p>
            <a:pPr marL="0" indent="0">
              <a:lnSpc>
                <a:spcPct val="110000"/>
              </a:lnSpc>
              <a:buNone/>
            </a:pPr>
            <a:endParaRPr lang="el-GR" sz="11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l-GR" dirty="0" smtClean="0"/>
              <a:t>Κατασκευάζουμε το δικό μας ρομπότ με </a:t>
            </a:r>
            <a:r>
              <a:rPr lang="en-GB" dirty="0" smtClean="0"/>
              <a:t>Engino ® </a:t>
            </a:r>
            <a:r>
              <a:rPr lang="el-GR" dirty="0" smtClean="0"/>
              <a:t>(Μοντέλο </a:t>
            </a:r>
            <a:r>
              <a:rPr lang="en-GB" dirty="0"/>
              <a:t>M</a:t>
            </a:r>
            <a:r>
              <a:rPr lang="en-GB" dirty="0" smtClean="0"/>
              <a:t>ini Bumper Engino)</a:t>
            </a:r>
            <a:r>
              <a:rPr lang="el-GR" dirty="0" smtClean="0"/>
              <a:t> – Αρχικός προγραμματισμός με </a:t>
            </a:r>
            <a:r>
              <a:rPr lang="en-GB" dirty="0" smtClean="0"/>
              <a:t>tablets</a:t>
            </a:r>
            <a:r>
              <a:rPr lang="el-GR" dirty="0" smtClean="0"/>
              <a:t> </a:t>
            </a:r>
            <a:endParaRPr lang="en-GB" dirty="0" smtClean="0"/>
          </a:p>
          <a:p>
            <a:pPr marL="834390" lvl="2" indent="-285750"/>
            <a:r>
              <a:rPr lang="el-GR" sz="2100" dirty="0" smtClean="0"/>
              <a:t>Εφαρμογές :</a:t>
            </a:r>
            <a:r>
              <a:rPr lang="en-GB" sz="2100" dirty="0" smtClean="0"/>
              <a:t> Engino</a:t>
            </a:r>
            <a:r>
              <a:rPr lang="el-GR" sz="2100" dirty="0" smtClean="0"/>
              <a:t> </a:t>
            </a:r>
            <a:r>
              <a:rPr lang="en-GB" sz="2100" dirty="0" smtClean="0"/>
              <a:t>ERP </a:t>
            </a:r>
            <a:r>
              <a:rPr lang="en-GB" sz="2100" dirty="0" err="1" smtClean="0"/>
              <a:t>Tilter</a:t>
            </a:r>
            <a:r>
              <a:rPr lang="en-GB" sz="2100" dirty="0" smtClean="0"/>
              <a:t> &amp; </a:t>
            </a:r>
            <a:r>
              <a:rPr lang="en-GB" sz="2100" dirty="0" err="1" smtClean="0"/>
              <a:t>EnginoRobot</a:t>
            </a:r>
            <a:r>
              <a:rPr lang="en-GB" sz="2100" dirty="0" smtClean="0"/>
              <a:t>)</a:t>
            </a:r>
            <a:endParaRPr lang="el-GR" sz="2100" dirty="0" smtClean="0"/>
          </a:p>
          <a:p>
            <a:pPr marL="834390" lvl="2" indent="-285750"/>
            <a:endParaRPr lang="en-GB" sz="900" dirty="0" smtClean="0"/>
          </a:p>
          <a:p>
            <a:pPr marL="617220" lvl="1" indent="-342900">
              <a:buFont typeface="+mj-lt"/>
              <a:buAutoNum type="arabicPeriod"/>
            </a:pPr>
            <a:r>
              <a:rPr lang="el-GR" dirty="0" smtClean="0"/>
              <a:t>Προγραμματισμός με </a:t>
            </a:r>
            <a:r>
              <a:rPr lang="en-GB" dirty="0" smtClean="0"/>
              <a:t>tablets – </a:t>
            </a:r>
            <a:r>
              <a:rPr lang="el-GR" dirty="0" smtClean="0"/>
              <a:t>Κινήσεις ρομπότ – Χειροκίνητος Προγραμματισμός – Από το </a:t>
            </a:r>
            <a:r>
              <a:rPr lang="en-GB" dirty="0" smtClean="0"/>
              <a:t>tablet </a:t>
            </a:r>
            <a:r>
              <a:rPr lang="el-GR" dirty="0" smtClean="0"/>
              <a:t>στον Υπολογιστή.</a:t>
            </a:r>
          </a:p>
          <a:p>
            <a:pPr lvl="2"/>
            <a:r>
              <a:rPr lang="el-GR" sz="2100" dirty="0"/>
              <a:t>Εφαρμογές :</a:t>
            </a:r>
            <a:r>
              <a:rPr lang="en-GB" sz="2100" dirty="0"/>
              <a:t> Engino</a:t>
            </a:r>
            <a:r>
              <a:rPr lang="el-GR" sz="2100" dirty="0"/>
              <a:t> </a:t>
            </a:r>
            <a:r>
              <a:rPr lang="en-GB" sz="2100" dirty="0"/>
              <a:t>ERP </a:t>
            </a:r>
            <a:r>
              <a:rPr lang="en-GB" sz="2100" dirty="0" err="1"/>
              <a:t>Tilter</a:t>
            </a:r>
            <a:r>
              <a:rPr lang="en-GB" sz="2100" dirty="0"/>
              <a:t> &amp; </a:t>
            </a:r>
            <a:r>
              <a:rPr lang="en-GB" sz="2100" dirty="0" err="1"/>
              <a:t>EnginoRobot</a:t>
            </a:r>
            <a:r>
              <a:rPr lang="en-GB" sz="2100" dirty="0" smtClean="0"/>
              <a:t>)</a:t>
            </a:r>
            <a:r>
              <a:rPr lang="el-GR" sz="2100" dirty="0" smtClean="0"/>
              <a:t> </a:t>
            </a:r>
          </a:p>
          <a:p>
            <a:pPr lvl="2"/>
            <a:r>
              <a:rPr lang="el-GR" sz="2100" dirty="0" smtClean="0"/>
              <a:t>Λογισμικό: </a:t>
            </a:r>
            <a:r>
              <a:rPr lang="en-GB" sz="2100" dirty="0" smtClean="0"/>
              <a:t>Engino Robotics Platform Pro 1.2</a:t>
            </a:r>
            <a:endParaRPr lang="el-GR" sz="2100" dirty="0" smtClean="0"/>
          </a:p>
          <a:p>
            <a:pPr lvl="2"/>
            <a:endParaRPr lang="el-GR" sz="900" dirty="0" smtClean="0"/>
          </a:p>
          <a:p>
            <a:pPr marL="617220" lvl="1" indent="-342900">
              <a:buFont typeface="+mj-lt"/>
              <a:buAutoNum type="arabicPeriod"/>
            </a:pPr>
            <a:r>
              <a:rPr lang="el-GR" dirty="0" smtClean="0"/>
              <a:t>Φτιάχνουμε</a:t>
            </a:r>
            <a:r>
              <a:rPr lang="en-GB" dirty="0" smtClean="0"/>
              <a:t> </a:t>
            </a:r>
            <a:r>
              <a:rPr lang="el-GR" dirty="0" smtClean="0"/>
              <a:t>δικό μας λαβύρινθο </a:t>
            </a:r>
            <a:r>
              <a:rPr lang="en-GB" dirty="0" smtClean="0"/>
              <a:t>– </a:t>
            </a:r>
            <a:r>
              <a:rPr lang="el-GR" dirty="0" smtClean="0"/>
              <a:t>Προγραμματισμός σε υπολογιστή – Στόχος να φτάσει το ρομπότ από την είσοδο στην έξοδο</a:t>
            </a:r>
          </a:p>
          <a:p>
            <a:pPr marL="617220" lvl="1" indent="-342900">
              <a:buFont typeface="+mj-lt"/>
              <a:buAutoNum type="arabicPeriod"/>
            </a:pPr>
            <a:endParaRPr lang="el-GR" sz="900" dirty="0" smtClean="0"/>
          </a:p>
          <a:p>
            <a:pPr marL="617220" lvl="1" indent="-342900">
              <a:buFont typeface="+mj-lt"/>
              <a:buAutoNum type="arabicPeriod"/>
            </a:pPr>
            <a:r>
              <a:rPr lang="el-GR" dirty="0" smtClean="0"/>
              <a:t>Διαφοροποιημένος λαβύρινθος – Επαναληπτικές Δομές</a:t>
            </a:r>
          </a:p>
          <a:p>
            <a:pPr marL="891540" lvl="2" indent="-342900">
              <a:buFont typeface="+mj-lt"/>
              <a:buAutoNum type="arabicPeriod"/>
            </a:pPr>
            <a:endParaRPr lang="en-GB" dirty="0" smtClean="0"/>
          </a:p>
          <a:p>
            <a:pPr marL="1005840" lvl="2" indent="-457200">
              <a:buFont typeface="+mj-lt"/>
              <a:buAutoNum type="arabicPeriod"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endParaRPr lang="el-G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0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5544616" cy="3119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12578"/>
            <a:ext cx="5773597" cy="3245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78" y="763198"/>
            <a:ext cx="460802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99" y="3429000"/>
            <a:ext cx="5303981" cy="2983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48680"/>
            <a:ext cx="5120025" cy="2880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-394" r="7475"/>
          <a:stretch/>
        </p:blipFill>
        <p:spPr>
          <a:xfrm>
            <a:off x="179511" y="3523080"/>
            <a:ext cx="3600400" cy="32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3768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https://goo.gl/photos/R3qu6bq78YSBkZwH7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46" t="12693" r="9046" b="7937"/>
          <a:stretch/>
        </p:blipFill>
        <p:spPr>
          <a:xfrm>
            <a:off x="323528" y="620688"/>
            <a:ext cx="852574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2918</TotalTime>
  <Words>297</Words>
  <Application>Microsoft Macintosh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Clarity</vt:lpstr>
      <vt:lpstr>Η Ρομποτική στην Εκπαίδευση </vt:lpstr>
      <vt:lpstr>PowerPoint Presentation</vt:lpstr>
      <vt:lpstr>Φιλοσοφία Τεχνολογικού Αλφαβητισμού</vt:lpstr>
      <vt:lpstr>Πρόγραμμα Ρομποτικής στο Σχολείο μας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Ομαλή μετάβαση από το νηπιαγωγείο στη Α΄τάξη του Δημοτικού μεσα από τα ΝΑΠ μαθηματικών</dc:title>
  <dc:creator>Chrysanthi Meletiou</dc:creator>
  <cp:lastModifiedBy>Microsoft Office User</cp:lastModifiedBy>
  <cp:revision>85</cp:revision>
  <cp:lastPrinted>2017-03-24T10:49:51Z</cp:lastPrinted>
  <dcterms:created xsi:type="dcterms:W3CDTF">2016-11-11T21:15:30Z</dcterms:created>
  <dcterms:modified xsi:type="dcterms:W3CDTF">2017-03-28T11:49:40Z</dcterms:modified>
</cp:coreProperties>
</file>