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56" r:id="rId2"/>
    <p:sldId id="474" r:id="rId3"/>
    <p:sldId id="493" r:id="rId4"/>
    <p:sldId id="419" r:id="rId5"/>
    <p:sldId id="433" r:id="rId6"/>
    <p:sldId id="463" r:id="rId7"/>
    <p:sldId id="466" r:id="rId8"/>
    <p:sldId id="464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39" r:id="rId19"/>
    <p:sldId id="441" r:id="rId20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765"/>
    <p:restoredTop sz="94630"/>
  </p:normalViewPr>
  <p:slideViewPr>
    <p:cSldViewPr>
      <p:cViewPr>
        <p:scale>
          <a:sx n="42" d="100"/>
          <a:sy n="42" d="100"/>
        </p:scale>
        <p:origin x="1976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59E87-91D1-4EE0-B5CC-78B9635E3B9B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1148DF-B8F0-445C-A5E2-59E909679DB5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l-GR" sz="1800" b="1" dirty="0" smtClean="0">
              <a:latin typeface="Arial" panose="020B0604020202020204" pitchFamily="34" charset="0"/>
              <a:cs typeface="Arial" panose="020B0604020202020204" pitchFamily="34" charset="0"/>
            </a:rPr>
            <a:t>Διερεύνηση προσωπικών αναγκών </a:t>
          </a:r>
        </a:p>
        <a:p>
          <a:r>
            <a:rPr lang="el-GR" sz="1800" b="1" dirty="0" smtClean="0">
              <a:latin typeface="Arial" panose="020B0604020202020204" pitchFamily="34" charset="0"/>
              <a:cs typeface="Arial" panose="020B0604020202020204" pitchFamily="34" charset="0"/>
            </a:rPr>
            <a:t>Περιγραφή του προβλήματος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0F3B0-42C8-42BA-9365-54748D210944}" type="parTrans" cxnId="{78CD7A86-7B0D-470D-98DF-42085CCC2CF8}">
      <dgm:prSet/>
      <dgm:spPr/>
      <dgm:t>
        <a:bodyPr/>
        <a:lstStyle/>
        <a:p>
          <a:endParaRPr lang="en-US"/>
        </a:p>
      </dgm:t>
    </dgm:pt>
    <dgm:pt modelId="{CB0B966A-A867-4F42-B8D5-7DEE740772B9}" type="sibTrans" cxnId="{78CD7A86-7B0D-470D-98DF-42085CCC2CF8}">
      <dgm:prSet/>
      <dgm:spPr/>
      <dgm:t>
        <a:bodyPr/>
        <a:lstStyle/>
        <a:p>
          <a:endParaRPr lang="en-US"/>
        </a:p>
      </dgm:t>
    </dgm:pt>
    <dgm:pt modelId="{D80EF2EB-AB4F-4537-8104-BFE95CC4BAF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b="1" dirty="0" smtClean="0">
              <a:latin typeface="Arial" panose="020B0604020202020204" pitchFamily="34" charset="0"/>
              <a:cs typeface="Arial" panose="020B0604020202020204" pitchFamily="34" charset="0"/>
            </a:rPr>
            <a:t>Έρευνα - Τεκμηρίωση – Επανατοποθέτηση του προβλήματος 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DA616B-92B0-498B-A3C5-A1A7C7CBBF2A}" type="parTrans" cxnId="{3193DB35-38ED-4BFC-A3A5-CA5C4C4F519F}">
      <dgm:prSet/>
      <dgm:spPr/>
      <dgm:t>
        <a:bodyPr/>
        <a:lstStyle/>
        <a:p>
          <a:endParaRPr lang="en-US"/>
        </a:p>
      </dgm:t>
    </dgm:pt>
    <dgm:pt modelId="{5499DA68-272A-4907-A20D-A2032E5B3E9E}" type="sibTrans" cxnId="{3193DB35-38ED-4BFC-A3A5-CA5C4C4F519F}">
      <dgm:prSet/>
      <dgm:spPr/>
      <dgm:t>
        <a:bodyPr/>
        <a:lstStyle/>
        <a:p>
          <a:endParaRPr lang="en-US"/>
        </a:p>
      </dgm:t>
    </dgm:pt>
    <dgm:pt modelId="{B8B78473-0002-482F-B248-AF40285A7D58}">
      <dgm:prSet phldrT="[Text]"/>
      <dgm:spPr>
        <a:solidFill>
          <a:srgbClr val="FFC000"/>
        </a:solidFill>
      </dgm:spPr>
      <dgm:t>
        <a:bodyPr/>
        <a:lstStyle/>
        <a:p>
          <a:r>
            <a:rPr lang="el-GR" b="1" dirty="0" smtClean="0">
              <a:latin typeface="Arial" panose="020B0604020202020204" pitchFamily="34" charset="0"/>
              <a:cs typeface="Arial" panose="020B0604020202020204" pitchFamily="34" charset="0"/>
            </a:rPr>
            <a:t>Θεωρητική Υποστήριξη - Επιμόρφωση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0FCAD-72E6-486B-9CD4-69FF5E7DCB04}" type="parTrans" cxnId="{FBD09F16-1C17-4ADD-BC53-E8A81B6AAEB6}">
      <dgm:prSet/>
      <dgm:spPr/>
      <dgm:t>
        <a:bodyPr/>
        <a:lstStyle/>
        <a:p>
          <a:endParaRPr lang="en-US"/>
        </a:p>
      </dgm:t>
    </dgm:pt>
    <dgm:pt modelId="{55CECA8C-B86D-46D6-BF9B-1FFE7CF641E4}" type="sibTrans" cxnId="{FBD09F16-1C17-4ADD-BC53-E8A81B6AAEB6}">
      <dgm:prSet/>
      <dgm:spPr/>
      <dgm:t>
        <a:bodyPr/>
        <a:lstStyle/>
        <a:p>
          <a:endParaRPr lang="en-US"/>
        </a:p>
      </dgm:t>
    </dgm:pt>
    <dgm:pt modelId="{95535C43-63B6-41CD-86F6-FC556C71595A}">
      <dgm:prSet phldrT="[Text]"/>
      <dgm:spPr>
        <a:solidFill>
          <a:srgbClr val="00B0F0"/>
        </a:solidFill>
      </dgm:spPr>
      <dgm:t>
        <a:bodyPr/>
        <a:lstStyle/>
        <a:p>
          <a:r>
            <a:rPr lang="el-GR" b="1" dirty="0" smtClean="0">
              <a:latin typeface="Arial" panose="020B0604020202020204" pitchFamily="34" charset="0"/>
              <a:cs typeface="Arial" panose="020B0604020202020204" pitchFamily="34" charset="0"/>
            </a:rPr>
            <a:t>Σχεδιασμός – Υλοποίηση και Αξιολόγηση των δράσεων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F585C8-FE70-466E-8E4A-E36FCA878BCC}" type="parTrans" cxnId="{755497B7-75D4-4E6C-A0D1-D5EA50181F02}">
      <dgm:prSet/>
      <dgm:spPr/>
      <dgm:t>
        <a:bodyPr/>
        <a:lstStyle/>
        <a:p>
          <a:endParaRPr lang="en-US"/>
        </a:p>
      </dgm:t>
    </dgm:pt>
    <dgm:pt modelId="{3FF12B8F-AE0A-465C-9D31-3025B028938B}" type="sibTrans" cxnId="{755497B7-75D4-4E6C-A0D1-D5EA50181F02}">
      <dgm:prSet/>
      <dgm:spPr/>
      <dgm:t>
        <a:bodyPr/>
        <a:lstStyle/>
        <a:p>
          <a:endParaRPr lang="en-US"/>
        </a:p>
      </dgm:t>
    </dgm:pt>
    <dgm:pt modelId="{BDDEE242-95A2-4725-A3BB-2667DE885098}">
      <dgm:prSet phldrT="[Text]" custT="1"/>
      <dgm:spPr>
        <a:solidFill>
          <a:srgbClr val="002060"/>
        </a:solidFill>
      </dgm:spPr>
      <dgm:t>
        <a:bodyPr/>
        <a:lstStyle/>
        <a:p>
          <a:r>
            <a:rPr lang="el-GR" sz="1800" b="1" dirty="0" smtClean="0">
              <a:latin typeface="Arial" panose="020B0604020202020204" pitchFamily="34" charset="0"/>
              <a:cs typeface="Arial" panose="020B0604020202020204" pitchFamily="34" charset="0"/>
            </a:rPr>
            <a:t>Έρευνα – Διαμορφωτική Αξιολόγηση και Τεκμηρίωση των αποτελεσμάτων 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686DF8-797C-44E2-9922-CAFAFB3D5092}" type="parTrans" cxnId="{BAF93A6B-434C-46F2-B46B-ED9042CC51D7}">
      <dgm:prSet/>
      <dgm:spPr/>
      <dgm:t>
        <a:bodyPr/>
        <a:lstStyle/>
        <a:p>
          <a:endParaRPr lang="en-US"/>
        </a:p>
      </dgm:t>
    </dgm:pt>
    <dgm:pt modelId="{4485A00F-9CE0-4F70-95C3-9BB5D91A0EF9}" type="sibTrans" cxnId="{BAF93A6B-434C-46F2-B46B-ED9042CC51D7}">
      <dgm:prSet/>
      <dgm:spPr/>
      <dgm:t>
        <a:bodyPr/>
        <a:lstStyle/>
        <a:p>
          <a:endParaRPr lang="en-US"/>
        </a:p>
      </dgm:t>
    </dgm:pt>
    <dgm:pt modelId="{2D099D96-74B7-4E21-A5ED-D4084A459940}" type="pres">
      <dgm:prSet presAssocID="{7BC59E87-91D1-4EE0-B5CC-78B9635E3B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F39668-95CB-46A1-BEE9-EE42AF1A01A8}" type="pres">
      <dgm:prSet presAssocID="{7BC59E87-91D1-4EE0-B5CC-78B9635E3B9B}" presName="cycle" presStyleCnt="0"/>
      <dgm:spPr/>
    </dgm:pt>
    <dgm:pt modelId="{B6B0C329-D580-49AE-92A6-8206B5DA5F45}" type="pres">
      <dgm:prSet presAssocID="{BD1148DF-B8F0-445C-A5E2-59E909679DB5}" presName="nodeFirstNode" presStyleLbl="node1" presStyleIdx="0" presStyleCnt="5" custScaleX="117612" custScaleY="102208" custRadScaleRad="99875" custRadScaleInc="-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E37A1-BFBA-4AE1-A175-4AABDC2A3B64}" type="pres">
      <dgm:prSet presAssocID="{CB0B966A-A867-4F42-B8D5-7DEE740772B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FC5DAE0-E53E-48C5-A288-1491605A4A48}" type="pres">
      <dgm:prSet presAssocID="{D80EF2EB-AB4F-4537-8104-BFE95CC4BAF5}" presName="nodeFollowingNodes" presStyleLbl="node1" presStyleIdx="1" presStyleCnt="5" custScaleX="124762" custScaleY="113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A98C5-E2FF-4779-B29C-6E0A12E24D3C}" type="pres">
      <dgm:prSet presAssocID="{B8B78473-0002-482F-B248-AF40285A7D58}" presName="nodeFollowingNodes" presStyleLbl="node1" presStyleIdx="2" presStyleCnt="5" custScaleX="131189" custScaleY="99195" custRadScaleRad="127455" custRadScaleInc="-24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E9A49-0B6A-4F59-88F0-6BB616AF242A}" type="pres">
      <dgm:prSet presAssocID="{95535C43-63B6-41CD-86F6-FC556C71595A}" presName="nodeFollowingNodes" presStyleLbl="node1" presStyleIdx="3" presStyleCnt="5" custScaleX="127315" custScaleY="99195" custRadScaleRad="115039" custRadScaleInc="15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6B856-E15A-4141-85AA-7824184BBE2B}" type="pres">
      <dgm:prSet presAssocID="{BDDEE242-95A2-4725-A3BB-2667DE885098}" presName="nodeFollowingNodes" presStyleLbl="node1" presStyleIdx="4" presStyleCnt="5" custScaleX="127313" custScaleY="113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CD7A86-7B0D-470D-98DF-42085CCC2CF8}" srcId="{7BC59E87-91D1-4EE0-B5CC-78B9635E3B9B}" destId="{BD1148DF-B8F0-445C-A5E2-59E909679DB5}" srcOrd="0" destOrd="0" parTransId="{ADD0F3B0-42C8-42BA-9365-54748D210944}" sibTransId="{CB0B966A-A867-4F42-B8D5-7DEE740772B9}"/>
    <dgm:cxn modelId="{9DCB2A77-CA36-4F5F-A8F4-209BF444CBA2}" type="presOf" srcId="{B8B78473-0002-482F-B248-AF40285A7D58}" destId="{DA5A98C5-E2FF-4779-B29C-6E0A12E24D3C}" srcOrd="0" destOrd="0" presId="urn:microsoft.com/office/officeart/2005/8/layout/cycle3"/>
    <dgm:cxn modelId="{5B3330E0-E55D-4BF0-AEFE-B95FB696EB82}" type="presOf" srcId="{CB0B966A-A867-4F42-B8D5-7DEE740772B9}" destId="{D08E37A1-BFBA-4AE1-A175-4AABDC2A3B64}" srcOrd="0" destOrd="0" presId="urn:microsoft.com/office/officeart/2005/8/layout/cycle3"/>
    <dgm:cxn modelId="{755497B7-75D4-4E6C-A0D1-D5EA50181F02}" srcId="{7BC59E87-91D1-4EE0-B5CC-78B9635E3B9B}" destId="{95535C43-63B6-41CD-86F6-FC556C71595A}" srcOrd="3" destOrd="0" parTransId="{78F585C8-FE70-466E-8E4A-E36FCA878BCC}" sibTransId="{3FF12B8F-AE0A-465C-9D31-3025B028938B}"/>
    <dgm:cxn modelId="{A8DF54E2-AE51-44D0-BFC5-C5B24FB728D3}" type="presOf" srcId="{95535C43-63B6-41CD-86F6-FC556C71595A}" destId="{2C2E9A49-0B6A-4F59-88F0-6BB616AF242A}" srcOrd="0" destOrd="0" presId="urn:microsoft.com/office/officeart/2005/8/layout/cycle3"/>
    <dgm:cxn modelId="{76EC8877-8DAC-4F10-A657-9C313CE8ED20}" type="presOf" srcId="{7BC59E87-91D1-4EE0-B5CC-78B9635E3B9B}" destId="{2D099D96-74B7-4E21-A5ED-D4084A459940}" srcOrd="0" destOrd="0" presId="urn:microsoft.com/office/officeart/2005/8/layout/cycle3"/>
    <dgm:cxn modelId="{78E35671-8533-43F9-BCC9-FD06A6924B70}" type="presOf" srcId="{BDDEE242-95A2-4725-A3BB-2667DE885098}" destId="{A176B856-E15A-4141-85AA-7824184BBE2B}" srcOrd="0" destOrd="0" presId="urn:microsoft.com/office/officeart/2005/8/layout/cycle3"/>
    <dgm:cxn modelId="{3193DB35-38ED-4BFC-A3A5-CA5C4C4F519F}" srcId="{7BC59E87-91D1-4EE0-B5CC-78B9635E3B9B}" destId="{D80EF2EB-AB4F-4537-8104-BFE95CC4BAF5}" srcOrd="1" destOrd="0" parTransId="{4FDA616B-92B0-498B-A3C5-A1A7C7CBBF2A}" sibTransId="{5499DA68-272A-4907-A20D-A2032E5B3E9E}"/>
    <dgm:cxn modelId="{BAF93A6B-434C-46F2-B46B-ED9042CC51D7}" srcId="{7BC59E87-91D1-4EE0-B5CC-78B9635E3B9B}" destId="{BDDEE242-95A2-4725-A3BB-2667DE885098}" srcOrd="4" destOrd="0" parTransId="{22686DF8-797C-44E2-9922-CAFAFB3D5092}" sibTransId="{4485A00F-9CE0-4F70-95C3-9BB5D91A0EF9}"/>
    <dgm:cxn modelId="{1C16E197-185E-42C4-B4DB-EA171E723135}" type="presOf" srcId="{D80EF2EB-AB4F-4537-8104-BFE95CC4BAF5}" destId="{5FC5DAE0-E53E-48C5-A288-1491605A4A48}" srcOrd="0" destOrd="0" presId="urn:microsoft.com/office/officeart/2005/8/layout/cycle3"/>
    <dgm:cxn modelId="{FBD09F16-1C17-4ADD-BC53-E8A81B6AAEB6}" srcId="{7BC59E87-91D1-4EE0-B5CC-78B9635E3B9B}" destId="{B8B78473-0002-482F-B248-AF40285A7D58}" srcOrd="2" destOrd="0" parTransId="{6700FCAD-72E6-486B-9CD4-69FF5E7DCB04}" sibTransId="{55CECA8C-B86D-46D6-BF9B-1FFE7CF641E4}"/>
    <dgm:cxn modelId="{A8C38D78-BF7B-4656-BF1E-AE016E9D3954}" type="presOf" srcId="{BD1148DF-B8F0-445C-A5E2-59E909679DB5}" destId="{B6B0C329-D580-49AE-92A6-8206B5DA5F45}" srcOrd="0" destOrd="0" presId="urn:microsoft.com/office/officeart/2005/8/layout/cycle3"/>
    <dgm:cxn modelId="{794A2161-98E0-44B0-8272-1D3209C0611F}" type="presParOf" srcId="{2D099D96-74B7-4E21-A5ED-D4084A459940}" destId="{44F39668-95CB-46A1-BEE9-EE42AF1A01A8}" srcOrd="0" destOrd="0" presId="urn:microsoft.com/office/officeart/2005/8/layout/cycle3"/>
    <dgm:cxn modelId="{31FD288B-BB39-4F1D-8997-4361DCB3A0F8}" type="presParOf" srcId="{44F39668-95CB-46A1-BEE9-EE42AF1A01A8}" destId="{B6B0C329-D580-49AE-92A6-8206B5DA5F45}" srcOrd="0" destOrd="0" presId="urn:microsoft.com/office/officeart/2005/8/layout/cycle3"/>
    <dgm:cxn modelId="{82D8D83D-56AA-4B06-ADFB-A1133E2233ED}" type="presParOf" srcId="{44F39668-95CB-46A1-BEE9-EE42AF1A01A8}" destId="{D08E37A1-BFBA-4AE1-A175-4AABDC2A3B64}" srcOrd="1" destOrd="0" presId="urn:microsoft.com/office/officeart/2005/8/layout/cycle3"/>
    <dgm:cxn modelId="{C6EC70DF-5628-4541-8C8D-D6C08C47CA9E}" type="presParOf" srcId="{44F39668-95CB-46A1-BEE9-EE42AF1A01A8}" destId="{5FC5DAE0-E53E-48C5-A288-1491605A4A48}" srcOrd="2" destOrd="0" presId="urn:microsoft.com/office/officeart/2005/8/layout/cycle3"/>
    <dgm:cxn modelId="{1BCD87D8-F82B-4BA6-A45E-FC392ED13BA0}" type="presParOf" srcId="{44F39668-95CB-46A1-BEE9-EE42AF1A01A8}" destId="{DA5A98C5-E2FF-4779-B29C-6E0A12E24D3C}" srcOrd="3" destOrd="0" presId="urn:microsoft.com/office/officeart/2005/8/layout/cycle3"/>
    <dgm:cxn modelId="{46895F23-82D8-487A-A2F0-B4B3994726E9}" type="presParOf" srcId="{44F39668-95CB-46A1-BEE9-EE42AF1A01A8}" destId="{2C2E9A49-0B6A-4F59-88F0-6BB616AF242A}" srcOrd="4" destOrd="0" presId="urn:microsoft.com/office/officeart/2005/8/layout/cycle3"/>
    <dgm:cxn modelId="{E78DEA04-49C0-4218-9F38-1EE5F05D01E6}" type="presParOf" srcId="{44F39668-95CB-46A1-BEE9-EE42AF1A01A8}" destId="{A176B856-E15A-4141-85AA-7824184BBE2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E37A1-BFBA-4AE1-A175-4AABDC2A3B64}">
      <dsp:nvSpPr>
        <dsp:cNvPr id="0" name=""/>
        <dsp:cNvSpPr/>
      </dsp:nvSpPr>
      <dsp:spPr>
        <a:xfrm>
          <a:off x="1576501" y="-168054"/>
          <a:ext cx="5076611" cy="5076611"/>
        </a:xfrm>
        <a:prstGeom prst="circularArrow">
          <a:avLst>
            <a:gd name="adj1" fmla="val 5544"/>
            <a:gd name="adj2" fmla="val 330680"/>
            <a:gd name="adj3" fmla="val 13340945"/>
            <a:gd name="adj4" fmla="val 17656766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0C329-D580-49AE-92A6-8206B5DA5F45}">
      <dsp:nvSpPr>
        <dsp:cNvPr id="0" name=""/>
        <dsp:cNvSpPr/>
      </dsp:nvSpPr>
      <dsp:spPr>
        <a:xfrm>
          <a:off x="2711163" y="-8"/>
          <a:ext cx="2807287" cy="1219804"/>
        </a:xfrm>
        <a:prstGeom prst="round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Διερεύνηση προσωπικών αναγκών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Περιγραφή του προβλήματος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0709" y="59538"/>
        <a:ext cx="2688195" cy="1100712"/>
      </dsp:txXfrm>
    </dsp:sp>
    <dsp:sp modelId="{5FC5DAE0-E53E-48C5-A288-1491605A4A48}">
      <dsp:nvSpPr>
        <dsp:cNvPr id="0" name=""/>
        <dsp:cNvSpPr/>
      </dsp:nvSpPr>
      <dsp:spPr>
        <a:xfrm>
          <a:off x="4699957" y="1423228"/>
          <a:ext cx="2977951" cy="1359581"/>
        </a:xfrm>
        <a:prstGeom prst="roundRect">
          <a:avLst/>
        </a:prstGeom>
        <a:solidFill>
          <a:schemeClr val="accent1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Έρευνα - Τεκμηρίωση – Επανατοποθέτηση του προβλήματος 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66326" y="1489597"/>
        <a:ext cx="2845213" cy="1226843"/>
      </dsp:txXfrm>
    </dsp:sp>
    <dsp:sp modelId="{DA5A98C5-E2FF-4779-B29C-6E0A12E24D3C}">
      <dsp:nvSpPr>
        <dsp:cNvPr id="0" name=""/>
        <dsp:cNvSpPr/>
      </dsp:nvSpPr>
      <dsp:spPr>
        <a:xfrm>
          <a:off x="4698448" y="3929062"/>
          <a:ext cx="3131357" cy="1183845"/>
        </a:xfrm>
        <a:prstGeom prst="roundRect">
          <a:avLst/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Θεωρητική Υποστήριξη - Επιμόρφωση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6239" y="3986853"/>
        <a:ext cx="3015775" cy="1068263"/>
      </dsp:txXfrm>
    </dsp:sp>
    <dsp:sp modelId="{2C2E9A49-0B6A-4F59-88F0-6BB616AF242A}">
      <dsp:nvSpPr>
        <dsp:cNvPr id="0" name=""/>
        <dsp:cNvSpPr/>
      </dsp:nvSpPr>
      <dsp:spPr>
        <a:xfrm>
          <a:off x="837643" y="3929075"/>
          <a:ext cx="3038888" cy="1183845"/>
        </a:xfrm>
        <a:prstGeom prst="roundRect">
          <a:avLst/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Σχεδιασμός – Υλοποίηση και Αξιολόγηση των δράσεων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5434" y="3986866"/>
        <a:ext cx="2923306" cy="1068263"/>
      </dsp:txXfrm>
    </dsp:sp>
    <dsp:sp modelId="{A176B856-E15A-4141-85AA-7824184BBE2B}">
      <dsp:nvSpPr>
        <dsp:cNvPr id="0" name=""/>
        <dsp:cNvSpPr/>
      </dsp:nvSpPr>
      <dsp:spPr>
        <a:xfrm>
          <a:off x="551691" y="1425627"/>
          <a:ext cx="3038840" cy="1354783"/>
        </a:xfrm>
        <a:prstGeom prst="roundRect">
          <a:avLst/>
        </a:prstGeom>
        <a:solidFill>
          <a:srgbClr val="00206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Έρευνα – Διαμορφωτική Αξιολόγηση και Τεκμηρίωση των αποτελεσμάτων 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7826" y="1491762"/>
        <a:ext cx="2906570" cy="1222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/>
          <a:lstStyle>
            <a:lvl1pPr algn="r">
              <a:defRPr sz="1200"/>
            </a:lvl1pPr>
          </a:lstStyle>
          <a:p>
            <a:fld id="{0CE8F237-739E-4082-BA2C-B1D814D89FFE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 anchor="b"/>
          <a:lstStyle>
            <a:lvl1pPr algn="r">
              <a:defRPr sz="1200"/>
            </a:lvl1pPr>
          </a:lstStyle>
          <a:p>
            <a:fld id="{E444DC68-4651-4579-A4B5-11273F77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1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/>
          <a:lstStyle>
            <a:lvl1pPr algn="r">
              <a:defRPr sz="1200"/>
            </a:lvl1pPr>
          </a:lstStyle>
          <a:p>
            <a:fld id="{A8BF4B22-6DE2-468D-BC7D-3B94065D9784}" type="datetimeFigureOut">
              <a:rPr lang="el-GR" smtClean="0"/>
              <a:t>28/3/17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4" tIns="45927" rIns="91854" bIns="45927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854" tIns="45927" rIns="91854" bIns="459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854" tIns="45927" rIns="91854" bIns="45927" rtlCol="0" anchor="b"/>
          <a:lstStyle>
            <a:lvl1pPr algn="r">
              <a:defRPr sz="1200"/>
            </a:lvl1pPr>
          </a:lstStyle>
          <a:p>
            <a:fld id="{46F69EFD-9746-490D-A1DF-FD0016060F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353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Δεξιότητες 21</a:t>
            </a:r>
            <a:r>
              <a:rPr lang="el-GR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ου</a:t>
            </a:r>
            <a:r>
              <a:rPr lang="el-G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αιώνα ονομάζουμε ένα σύνολο δεξιοτήτων που περιλαμβάνουν τα ακόλουθα: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Καινοτομία και Δημιουργικότητα • Κριτική σκέψη - Επίλυση προβλημάτων -Λήψη αποφάσεων •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Μετάγνωση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(μαθαίνω πώς να μαθαίνω) • Επικοινωνία • Συνεργασία • Πληροφοριακός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Γραμματισμός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Τεχνολογικός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Γραμματισμός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Πολιτότητα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Καριέρα και Ζωή • Προσωπική και Κοινωνική υπευθυνότητα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EE6A-B84E-4895-8569-B7DC94D0135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2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28/3/17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forms/gxhPnKhrkZY49i03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Πρόγραμμα Δημιουργικής χρήσης </a:t>
            </a:r>
            <a:r>
              <a:rPr lang="el-GR" dirty="0"/>
              <a:t>της τεχνολογίας  στα Μαθηματικά μέσω της αυτενέργειας των μαθητών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932584"/>
          </a:xfrm>
        </p:spPr>
        <p:txBody>
          <a:bodyPr/>
          <a:lstStyle/>
          <a:p>
            <a:pPr marL="0" lvl="0" indent="0">
              <a:buNone/>
            </a:pPr>
            <a:endParaRPr lang="el-GR" dirty="0" smtClean="0"/>
          </a:p>
          <a:p>
            <a:pPr lvl="0"/>
            <a:r>
              <a:rPr lang="el-GR" dirty="0" smtClean="0"/>
              <a:t>Ευρωπαϊκό </a:t>
            </a:r>
            <a:r>
              <a:rPr lang="el-GR" dirty="0"/>
              <a:t>Πανεπιστήμιο Κύπρου – Ερευνητικό Εργαστήριο για την Υποστηριζόμενη από τις Τεχνολογίες Πληροφορικής και Επικοινωνίας Εκπαίδευση</a:t>
            </a:r>
            <a:endParaRPr lang="en-US" dirty="0"/>
          </a:p>
          <a:p>
            <a:r>
              <a:rPr lang="el-GR" dirty="0"/>
              <a:t>Παιδαγωγικό Ινστιτούτο </a:t>
            </a:r>
            <a:r>
              <a:rPr lang="el-GR" dirty="0" smtClean="0"/>
              <a:t>Κύπρου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ΧΑΡΑΚΤΗΡΙΣΤΙΚΑ ΕΡΩΤΗΜΑΤΟΛΟΓΙΟΥ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Σύνδεσμος: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goo.gl/forms/gxhPnKhrkZY49i033</a:t>
            </a:r>
            <a:endParaRPr lang="el-GR" dirty="0" smtClean="0"/>
          </a:p>
          <a:p>
            <a:r>
              <a:rPr lang="el-GR" dirty="0" smtClean="0"/>
              <a:t>Απάντησαν 95 άτομα</a:t>
            </a:r>
          </a:p>
          <a:p>
            <a:r>
              <a:rPr lang="el-GR" b="1" dirty="0"/>
              <a:t>ΕΝΟΤΗΤΑ 1 – ΔΗΜΟΓΡΑΦΙΚΑ ΣΤΟΙΧΕΙΑ</a:t>
            </a:r>
            <a:endParaRPr lang="en-GB" dirty="0"/>
          </a:p>
          <a:p>
            <a:r>
              <a:rPr lang="el-GR" b="1" dirty="0"/>
              <a:t>ΕΝΟΤΗΤΑ 2 – Η </a:t>
            </a:r>
            <a:r>
              <a:rPr lang="el-GR" b="1" dirty="0" smtClean="0"/>
              <a:t>ΤΕΧΝΟΛΟΓΙΑ ΣΤΗΝ 					     ΚΑΘΗΜΕΡΙΝΟΤΗΤΑ ΣΑΣ</a:t>
            </a:r>
          </a:p>
          <a:p>
            <a:r>
              <a:rPr lang="el-GR" b="1" dirty="0"/>
              <a:t>ΕΝΟΤΗΤΑ 3 – </a:t>
            </a:r>
            <a:r>
              <a:rPr lang="el-GR" b="1" dirty="0" smtClean="0"/>
              <a:t>ΤΑ ΠΑΙΔΙΑ ΚΑΙ ΦΟΡΗΤΕΣ ΣΥΣΚΕΥΕΣ</a:t>
            </a:r>
          </a:p>
          <a:p>
            <a:r>
              <a:rPr lang="el-GR" b="1" dirty="0"/>
              <a:t>ΕΝΟΤΗΤΑ 4 – </a:t>
            </a:r>
            <a:r>
              <a:rPr lang="el-GR" b="1" dirty="0" smtClean="0"/>
              <a:t>ΦΟΡΗΤΕΣ ΣΥΣΚΕΥΕΣ ΚΑΙ ΕΚΠΑΙΔΕΥΣΗ</a:t>
            </a:r>
            <a:endParaRPr lang="en-GB" dirty="0" smtClean="0"/>
          </a:p>
          <a:p>
            <a:r>
              <a:rPr lang="el-GR" b="1" dirty="0"/>
              <a:t>ΕΝΟΤΗΤΑ 5 - ΕΞΩΣΧΟΛΙΚΕΣ ΔΡΑΣΤΗΡΙΟΤΗΤΕΣ </a:t>
            </a:r>
            <a:endParaRPr lang="en-GB" dirty="0" smtClean="0"/>
          </a:p>
          <a:p>
            <a:endParaRPr lang="el-G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1. ΔΗΜΟΓΡΑΦΙΚΑ </a:t>
            </a:r>
            <a:r>
              <a:rPr lang="el-GR" b="1" dirty="0"/>
              <a:t>ΣΤΟΙΧΕΙΑ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700808"/>
            <a:ext cx="7804704" cy="3728442"/>
          </a:xfrm>
        </p:spPr>
        <p:txBody>
          <a:bodyPr/>
          <a:lstStyle/>
          <a:p>
            <a:r>
              <a:rPr lang="el-GR" dirty="0" smtClean="0"/>
              <a:t>Αναφέρεται </a:t>
            </a:r>
            <a:r>
              <a:rPr lang="el-GR" b="1" dirty="0" smtClean="0"/>
              <a:t>54.</a:t>
            </a:r>
            <a:r>
              <a:rPr lang="en-GB" b="1" dirty="0" smtClean="0"/>
              <a:t>7</a:t>
            </a:r>
            <a:r>
              <a:rPr lang="el-GR" b="1" dirty="0" smtClean="0"/>
              <a:t>%</a:t>
            </a:r>
            <a:r>
              <a:rPr lang="en-GB" b="1" dirty="0" smtClean="0"/>
              <a:t> </a:t>
            </a:r>
            <a:r>
              <a:rPr lang="el-GR" dirty="0" smtClean="0"/>
              <a:t>σε</a:t>
            </a:r>
            <a:r>
              <a:rPr lang="el-GR" b="1" dirty="0" smtClean="0"/>
              <a:t> </a:t>
            </a:r>
            <a:r>
              <a:rPr lang="el-GR" dirty="0" smtClean="0"/>
              <a:t>αγόρια και </a:t>
            </a:r>
            <a:r>
              <a:rPr lang="el-GR" b="1" dirty="0" smtClean="0"/>
              <a:t>45.</a:t>
            </a:r>
            <a:r>
              <a:rPr lang="en-GB" b="1" dirty="0" smtClean="0"/>
              <a:t>3</a:t>
            </a:r>
            <a:r>
              <a:rPr lang="el-GR" b="1" dirty="0" smtClean="0"/>
              <a:t>% </a:t>
            </a:r>
            <a:r>
              <a:rPr lang="el-GR" dirty="0" smtClean="0"/>
              <a:t>σε κορίτσια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2267718"/>
            <a:ext cx="8216935" cy="353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64" y="620529"/>
            <a:ext cx="8514915" cy="1017270"/>
          </a:xfrm>
        </p:spPr>
        <p:txBody>
          <a:bodyPr>
            <a:noAutofit/>
          </a:bodyPr>
          <a:lstStyle/>
          <a:p>
            <a:r>
              <a:rPr lang="el-GR" sz="2800" b="1" dirty="0"/>
              <a:t>2. Η ΤΕΧΝΟΛΟΓΙΑ ΣΤΗΝ ΚΑΘΗΜΕΡΙΝΟΤΗΤΑ ΣΑΣ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34" y="1556792"/>
            <a:ext cx="3583588" cy="1711887"/>
          </a:xfrm>
        </p:spPr>
        <p:txBody>
          <a:bodyPr>
            <a:noAutofit/>
          </a:bodyPr>
          <a:lstStyle/>
          <a:p>
            <a:r>
              <a:rPr lang="el-GR" sz="1800" b="1" dirty="0" smtClean="0">
                <a:solidFill>
                  <a:srgbClr val="D2533C"/>
                </a:solidFill>
              </a:rPr>
              <a:t>94.7% </a:t>
            </a:r>
            <a:r>
              <a:rPr lang="el-GR" sz="1800" b="1" dirty="0" smtClean="0"/>
              <a:t>δήλωσαν ότι έχουν ηλεκτρονικό υπολογιστή στο</a:t>
            </a:r>
            <a:r>
              <a:rPr lang="en-GB" sz="1800" b="1" dirty="0" smtClean="0"/>
              <a:t> </a:t>
            </a:r>
            <a:r>
              <a:rPr lang="el-GR" sz="1800" b="1" dirty="0" smtClean="0"/>
              <a:t>σπίτι.</a:t>
            </a:r>
            <a:endParaRPr lang="el-GR" sz="1800" dirty="0" smtClean="0"/>
          </a:p>
          <a:p>
            <a:r>
              <a:rPr lang="el-GR" sz="1800" b="1" dirty="0" smtClean="0">
                <a:solidFill>
                  <a:srgbClr val="D2533C"/>
                </a:solidFill>
              </a:rPr>
              <a:t>98.9% </a:t>
            </a:r>
            <a:r>
              <a:rPr lang="el-GR" sz="1800" b="1" dirty="0"/>
              <a:t>δήλωσαν ότι έχουν </a:t>
            </a:r>
            <a:r>
              <a:rPr lang="en-GB" sz="1800" b="1" dirty="0"/>
              <a:t>smartphone/tablet </a:t>
            </a:r>
            <a:r>
              <a:rPr lang="el-GR" sz="1800" b="1" dirty="0"/>
              <a:t>στο</a:t>
            </a:r>
            <a:r>
              <a:rPr lang="en-GB" sz="1800" b="1" dirty="0"/>
              <a:t> </a:t>
            </a:r>
            <a:r>
              <a:rPr lang="el-GR" sz="1800" b="1" dirty="0"/>
              <a:t>σπίτι.</a:t>
            </a:r>
            <a:endParaRPr lang="el-GR" sz="1800" dirty="0"/>
          </a:p>
          <a:p>
            <a:endParaRPr lang="el-GR" sz="1800" b="1" dirty="0" smtClean="0"/>
          </a:p>
          <a:p>
            <a:endParaRPr lang="el-GR" sz="1800" dirty="0" smtClean="0"/>
          </a:p>
          <a:p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119" y="3356992"/>
            <a:ext cx="8773881" cy="34563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52093" y="1556792"/>
            <a:ext cx="40523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D2533C"/>
                </a:solidFill>
              </a:rPr>
              <a:t>93.7% </a:t>
            </a:r>
            <a:r>
              <a:rPr lang="el-GR" b="1" dirty="0"/>
              <a:t>δήλωσαν ότι έχουν </a:t>
            </a:r>
            <a:r>
              <a:rPr lang="en-GB" b="1" dirty="0"/>
              <a:t>tablet</a:t>
            </a:r>
            <a:r>
              <a:rPr lang="el-GR" b="1" dirty="0"/>
              <a:t> τύπου </a:t>
            </a:r>
            <a:r>
              <a:rPr lang="en-GB" b="1" dirty="0"/>
              <a:t> iPad, Android </a:t>
            </a:r>
            <a:r>
              <a:rPr lang="el-GR" b="1" dirty="0"/>
              <a:t>ή</a:t>
            </a:r>
            <a:r>
              <a:rPr lang="en-GB" b="1" dirty="0"/>
              <a:t> Windows </a:t>
            </a:r>
            <a:r>
              <a:rPr lang="el-GR" b="1" dirty="0"/>
              <a:t>στο</a:t>
            </a:r>
            <a:r>
              <a:rPr lang="en-GB" b="1" dirty="0"/>
              <a:t> </a:t>
            </a:r>
            <a:r>
              <a:rPr lang="el-GR" b="1" dirty="0"/>
              <a:t>σπίτι.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D2533C"/>
                </a:solidFill>
              </a:rPr>
              <a:t>100% </a:t>
            </a:r>
            <a:r>
              <a:rPr lang="el-GR" b="1" dirty="0"/>
              <a:t>δήλωσαν ότι έχουν πρόσβαση στο διαδίκτυο.</a:t>
            </a:r>
          </a:p>
        </p:txBody>
      </p:sp>
    </p:spTree>
    <p:extLst>
      <p:ext uri="{BB962C8B-B14F-4D97-AF65-F5344CB8AC3E}">
        <p14:creationId xmlns:p14="http://schemas.microsoft.com/office/powerpoint/2010/main" val="21233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05" y="548680"/>
            <a:ext cx="7758113" cy="1017270"/>
          </a:xfrm>
        </p:spPr>
        <p:txBody>
          <a:bodyPr>
            <a:normAutofit/>
          </a:bodyPr>
          <a:lstStyle/>
          <a:p>
            <a:r>
              <a:rPr lang="el-GR" sz="3200" b="1" dirty="0"/>
              <a:t>3.ΤΑ ΠΑΙΔΙΑ ΚΑΙ ΦΟΡΗΤΕΣ ΣΥΣΚΕΥΕΣ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031" y="1569968"/>
            <a:ext cx="7685409" cy="4523328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D2533C"/>
                </a:solidFill>
              </a:rPr>
              <a:t>36.8% </a:t>
            </a:r>
            <a:r>
              <a:rPr lang="el-GR" b="1" dirty="0" smtClean="0"/>
              <a:t>έχει </a:t>
            </a:r>
            <a:r>
              <a:rPr lang="el-GR" b="1" dirty="0"/>
              <a:t>προσωπική φορητή τηλεφωνική συσκευή τύπου </a:t>
            </a:r>
            <a:r>
              <a:rPr lang="el-GR" b="1" dirty="0" err="1" smtClean="0"/>
              <a:t>smartphone</a:t>
            </a:r>
            <a:r>
              <a:rPr lang="el-GR" b="1" dirty="0" smtClean="0"/>
              <a:t>.</a:t>
            </a:r>
          </a:p>
          <a:p>
            <a:r>
              <a:rPr lang="el-GR" sz="2800" b="1" dirty="0" smtClean="0">
                <a:solidFill>
                  <a:srgbClr val="D2533C"/>
                </a:solidFill>
              </a:rPr>
              <a:t>62.1</a:t>
            </a:r>
            <a:r>
              <a:rPr lang="el-GR" sz="2800" b="1" dirty="0">
                <a:solidFill>
                  <a:srgbClr val="D2533C"/>
                </a:solidFill>
              </a:rPr>
              <a:t>% </a:t>
            </a:r>
            <a:r>
              <a:rPr lang="el-GR" b="1" dirty="0"/>
              <a:t>έ</a:t>
            </a:r>
            <a:r>
              <a:rPr lang="el-GR" b="1" dirty="0" smtClean="0"/>
              <a:t>χει </a:t>
            </a:r>
            <a:r>
              <a:rPr lang="el-GR" b="1" dirty="0"/>
              <a:t>προσωπικό </a:t>
            </a:r>
            <a:r>
              <a:rPr lang="en-GB" b="1" dirty="0" smtClean="0"/>
              <a:t>tablet </a:t>
            </a:r>
            <a:r>
              <a:rPr lang="el-GR" b="1" dirty="0" smtClean="0"/>
              <a:t>τύπου </a:t>
            </a:r>
            <a:r>
              <a:rPr lang="el-GR" b="1" dirty="0" err="1"/>
              <a:t>iPad</a:t>
            </a:r>
            <a:r>
              <a:rPr lang="el-GR" b="1" dirty="0"/>
              <a:t>, </a:t>
            </a:r>
            <a:r>
              <a:rPr lang="el-GR" b="1" dirty="0" err="1"/>
              <a:t>Android</a:t>
            </a:r>
            <a:r>
              <a:rPr lang="el-GR" b="1" dirty="0"/>
              <a:t> ή </a:t>
            </a:r>
            <a:r>
              <a:rPr lang="el-GR" b="1" dirty="0" smtClean="0"/>
              <a:t>Windows</a:t>
            </a:r>
            <a:endParaRPr lang="en-GB" b="1" dirty="0" smtClean="0"/>
          </a:p>
          <a:p>
            <a:r>
              <a:rPr lang="en-GB" sz="2800" b="1" dirty="0">
                <a:solidFill>
                  <a:srgbClr val="D2533C"/>
                </a:solidFill>
              </a:rPr>
              <a:t>44.2% </a:t>
            </a:r>
            <a:r>
              <a:rPr lang="el-GR" b="1" dirty="0"/>
              <a:t>έ</a:t>
            </a:r>
            <a:r>
              <a:rPr lang="el-GR" b="1" dirty="0" smtClean="0"/>
              <a:t>χει </a:t>
            </a:r>
            <a:r>
              <a:rPr lang="el-GR" b="1" dirty="0"/>
              <a:t>πρόσβαση </a:t>
            </a:r>
            <a:r>
              <a:rPr lang="en-GB" b="1" dirty="0" smtClean="0"/>
              <a:t>tablet </a:t>
            </a:r>
            <a:r>
              <a:rPr lang="el-GR" b="1" dirty="0" smtClean="0"/>
              <a:t>των γονέων τους</a:t>
            </a:r>
          </a:p>
          <a:p>
            <a:r>
              <a:rPr lang="el-GR" sz="2800" b="1" dirty="0">
                <a:solidFill>
                  <a:srgbClr val="D2533C"/>
                </a:solidFill>
              </a:rPr>
              <a:t>45.3% </a:t>
            </a:r>
            <a:r>
              <a:rPr lang="el-GR" b="1" dirty="0"/>
              <a:t>έχει </a:t>
            </a:r>
            <a:r>
              <a:rPr lang="el-GR" b="1" dirty="0" smtClean="0"/>
              <a:t>πρόσβαση στο τηλέφωνο των γονέων τους.</a:t>
            </a:r>
          </a:p>
          <a:p>
            <a:r>
              <a:rPr lang="el-GR" sz="2800" b="1" dirty="0">
                <a:solidFill>
                  <a:srgbClr val="D2533C"/>
                </a:solidFill>
              </a:rPr>
              <a:t>&lt;</a:t>
            </a:r>
            <a:r>
              <a:rPr lang="el-GR" sz="2800" b="1" dirty="0" smtClean="0">
                <a:solidFill>
                  <a:srgbClr val="D2533C"/>
                </a:solidFill>
              </a:rPr>
              <a:t>7.5</a:t>
            </a:r>
            <a:r>
              <a:rPr lang="el-GR" sz="2800" b="1" dirty="0">
                <a:solidFill>
                  <a:srgbClr val="D2533C"/>
                </a:solidFill>
              </a:rPr>
              <a:t>% </a:t>
            </a:r>
            <a:r>
              <a:rPr lang="el-GR" b="1" dirty="0" smtClean="0"/>
              <a:t>δεν έχει πρόσβαση σε </a:t>
            </a:r>
            <a:r>
              <a:rPr lang="en-GB" b="1" dirty="0" smtClean="0"/>
              <a:t>smartphone </a:t>
            </a:r>
            <a:r>
              <a:rPr lang="el-GR" b="1" dirty="0" smtClean="0"/>
              <a:t>ή </a:t>
            </a:r>
            <a:r>
              <a:rPr lang="en-GB" b="1" dirty="0" smtClean="0"/>
              <a:t>tablet</a:t>
            </a:r>
            <a:endParaRPr lang="el-GR" b="1" dirty="0" smtClean="0"/>
          </a:p>
          <a:p>
            <a:pPr marL="34290" indent="0">
              <a:buNone/>
            </a:pPr>
            <a:endParaRPr lang="el-GR" b="1" dirty="0" smtClean="0"/>
          </a:p>
          <a:p>
            <a:endParaRPr lang="el-G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0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314450"/>
            <a:ext cx="7758113" cy="1017270"/>
          </a:xfrm>
        </p:spPr>
        <p:txBody>
          <a:bodyPr>
            <a:normAutofit/>
          </a:bodyPr>
          <a:lstStyle/>
          <a:p>
            <a:r>
              <a:rPr lang="el-GR" sz="2700" b="1" dirty="0"/>
              <a:t>3.ΤΑ ΠΑΙΔΙΑ ΚΑΙ ΦΟΡΗΤΕΣ ΣΥΣΚΕΥΕΣ</a:t>
            </a:r>
            <a:endParaRPr lang="en-GB" sz="2700" dirty="0"/>
          </a:p>
        </p:txBody>
      </p:sp>
      <p:sp>
        <p:nvSpPr>
          <p:cNvPr id="4" name="TextBox 3"/>
          <p:cNvSpPr txBox="1"/>
          <p:nvPr/>
        </p:nvSpPr>
        <p:spPr>
          <a:xfrm rot="17508068">
            <a:off x="-264508" y="4074655"/>
            <a:ext cx="35948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ΨΗΦΙΑΚΑ ΠΑΙΧΝΙΔΙΑ</a:t>
            </a:r>
            <a:endParaRPr lang="en-GB" sz="1350" dirty="0"/>
          </a:p>
        </p:txBody>
      </p:sp>
      <p:sp>
        <p:nvSpPr>
          <p:cNvPr id="9" name="TextBox 8"/>
          <p:cNvSpPr txBox="1"/>
          <p:nvPr/>
        </p:nvSpPr>
        <p:spPr>
          <a:xfrm rot="17508068">
            <a:off x="1151215" y="3715950"/>
            <a:ext cx="35948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ΕΠΙΚΟΙΝΩΝΙΑ ΜΕ</a:t>
            </a:r>
          </a:p>
          <a:p>
            <a:r>
              <a:rPr lang="el-GR" sz="1350" dirty="0"/>
              <a:t> ΦΙΛΟΥΣ</a:t>
            </a:r>
            <a:endParaRPr lang="en-GB" sz="1350" dirty="0"/>
          </a:p>
        </p:txBody>
      </p:sp>
      <p:sp>
        <p:nvSpPr>
          <p:cNvPr id="10" name="TextBox 9"/>
          <p:cNvSpPr txBox="1"/>
          <p:nvPr/>
        </p:nvSpPr>
        <p:spPr>
          <a:xfrm rot="17508068">
            <a:off x="2357295" y="4002647"/>
            <a:ext cx="35948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ΚΑΤΟΙΚΟΝ ΕΡΓΑΣΙΑ</a:t>
            </a:r>
            <a:endParaRPr lang="en-GB" sz="1350" dirty="0"/>
          </a:p>
        </p:txBody>
      </p:sp>
      <p:sp>
        <p:nvSpPr>
          <p:cNvPr id="11" name="TextBox 10"/>
          <p:cNvSpPr txBox="1"/>
          <p:nvPr/>
        </p:nvSpPr>
        <p:spPr>
          <a:xfrm rot="17508068">
            <a:off x="3671495" y="3860195"/>
            <a:ext cx="35948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 ΕΚΠΑΙΔΕΥΤΙΚΟΥΣ</a:t>
            </a:r>
          </a:p>
          <a:p>
            <a:r>
              <a:rPr lang="el-GR" sz="1350" dirty="0"/>
              <a:t>ΣΚΟΠΟΥΣ </a:t>
            </a:r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 rot="17508068">
            <a:off x="4757996" y="3932203"/>
            <a:ext cx="35948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 ΠΑΡΑΚΟΛΟΥΘΗΣΗ </a:t>
            </a:r>
          </a:p>
          <a:p>
            <a:r>
              <a:rPr lang="el-GR" sz="1350" dirty="0"/>
              <a:t>ΓΕΓΟΝΟΤΩΝ</a:t>
            </a:r>
            <a:endParaRPr lang="en-GB" sz="1350" dirty="0"/>
          </a:p>
        </p:txBody>
      </p:sp>
      <p:sp>
        <p:nvSpPr>
          <p:cNvPr id="13" name="TextBox 12"/>
          <p:cNvSpPr txBox="1"/>
          <p:nvPr/>
        </p:nvSpPr>
        <p:spPr>
          <a:xfrm rot="17508068">
            <a:off x="6047759" y="3744524"/>
            <a:ext cx="35948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 ΑΝΑΖΗΤΗΣΗ</a:t>
            </a:r>
          </a:p>
          <a:p>
            <a:r>
              <a:rPr lang="el-GR" sz="1350" dirty="0"/>
              <a:t> ΕΝΔΙΑΦΕΡΟΝΤΩΝ</a:t>
            </a:r>
            <a:endParaRPr lang="en-GB" sz="135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13434" y="836712"/>
            <a:ext cx="8407038" cy="3283724"/>
            <a:chOff x="671721" y="369759"/>
            <a:chExt cx="8873107" cy="4002216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1721" y="369759"/>
              <a:ext cx="8873107" cy="399238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65636" y="1383490"/>
              <a:ext cx="1598839" cy="2988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24" y="580895"/>
            <a:ext cx="7758113" cy="1017270"/>
          </a:xfrm>
        </p:spPr>
        <p:txBody>
          <a:bodyPr>
            <a:normAutofit/>
          </a:bodyPr>
          <a:lstStyle/>
          <a:p>
            <a:r>
              <a:rPr lang="el-GR" sz="2700" b="1" dirty="0"/>
              <a:t>4. ΦΟΡΗΤΕΣ ΣΥΣΚΕΥΕΣ ΚΑΙ ΕΚΠΑΙΔΕΥΣΗ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121694"/>
            <a:ext cx="7404653" cy="3307556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061" y="1598165"/>
            <a:ext cx="8120068" cy="363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05" y="607489"/>
            <a:ext cx="7758113" cy="1017270"/>
          </a:xfrm>
        </p:spPr>
        <p:txBody>
          <a:bodyPr>
            <a:normAutofit/>
          </a:bodyPr>
          <a:lstStyle/>
          <a:p>
            <a:r>
              <a:rPr lang="el-GR" sz="2700" b="1" dirty="0"/>
              <a:t>4. ΦΟΡΗΤΕΣ ΣΥΣΚΕΥΕΣ ΚΑΙ ΕΚΠΑΙΔΕΥΣΗ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121694"/>
            <a:ext cx="7404653" cy="3307556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5" y="1288474"/>
            <a:ext cx="7272807" cy="31289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83768" y="2033503"/>
            <a:ext cx="4783997" cy="2259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83768" y="2121694"/>
            <a:ext cx="5040560" cy="23256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707421" y="4701840"/>
            <a:ext cx="28112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Δίνω στο παιδί μου φορητές συσκευές για να εξασκηθούν με εκπαιδευτικές εφαρμογές σχετικές με τα μαθήματά τους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3073344" y="4701840"/>
            <a:ext cx="2143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φορητές συσκευές στην τάξη είναι ένα εξαιρετικό εκπαιδευτικό εργαλείο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600531" y="4636695"/>
            <a:ext cx="18832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 τις φορητές συσκευές το παιδί μου καλλιεργεί δεξιότητες του 21ου αιώνα 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43750" y="1339857"/>
            <a:ext cx="1663079" cy="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88715"/>
            <a:ext cx="7758113" cy="1017270"/>
          </a:xfrm>
        </p:spPr>
        <p:txBody>
          <a:bodyPr>
            <a:normAutofit/>
          </a:bodyPr>
          <a:lstStyle/>
          <a:p>
            <a:r>
              <a:rPr lang="el-GR" sz="2700" b="1" dirty="0"/>
              <a:t>5. ΕΞΩΣΧΟΛΙΚΕΣ ΔΡΑΣΤΗΡΙΟΤΗΤΕΣ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213" y="1275781"/>
            <a:ext cx="7404653" cy="3307556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rgbClr val="D2533C"/>
                </a:solidFill>
              </a:rPr>
              <a:t>89.1% </a:t>
            </a:r>
            <a:r>
              <a:rPr lang="el-GR" sz="2000" b="1" dirty="0"/>
              <a:t>- Ενημέρωση σχετικά με το πώς μπορούν οι φορητές συσκευές να εμπλουτίσουν την σχολική εμπειρία</a:t>
            </a:r>
          </a:p>
          <a:p>
            <a:r>
              <a:rPr lang="el-GR" sz="1800" dirty="0">
                <a:solidFill>
                  <a:srgbClr val="D2533C"/>
                </a:solidFill>
              </a:rPr>
              <a:t>67.4% </a:t>
            </a:r>
            <a:r>
              <a:rPr lang="el-GR" sz="1800" dirty="0"/>
              <a:t>- Συμμετοχή σε σεμινάρια με θέμα την παιδαγωγική αξιοποίηση των φορητών συσκευών στο σπίτι</a:t>
            </a:r>
          </a:p>
          <a:p>
            <a:r>
              <a:rPr lang="el-GR" sz="1800" dirty="0" smtClean="0">
                <a:solidFill>
                  <a:srgbClr val="D2533C"/>
                </a:solidFill>
              </a:rPr>
              <a:t>31.5%</a:t>
            </a:r>
            <a:r>
              <a:rPr lang="el-GR" sz="1800" dirty="0" smtClean="0"/>
              <a:t> </a:t>
            </a:r>
            <a:r>
              <a:rPr lang="el-GR" sz="1800" dirty="0"/>
              <a:t>- Πλήρης αντικατάσταση σχολικών εγχειριδίων με ψηφιακά βιβλία τα οποία να διαβάζονται μέσω ταμπλετών</a:t>
            </a:r>
          </a:p>
          <a:p>
            <a:endParaRPr lang="el-GR" sz="1800" dirty="0"/>
          </a:p>
          <a:p>
            <a:endParaRPr lang="el-GR" sz="1800" dirty="0"/>
          </a:p>
          <a:p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0213" y="3353111"/>
            <a:ext cx="8420641" cy="298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799262" cy="1303337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>
                <a:latin typeface="+mn-lt"/>
              </a:rPr>
              <a:t>Δράσεις</a:t>
            </a:r>
            <a:endParaRPr lang="en-US" altLang="en-US" dirty="0" smtClean="0">
              <a:ln>
                <a:noFill/>
              </a:ln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Διήμερο του Εκπαιδευτικού</a:t>
            </a:r>
          </a:p>
          <a:p>
            <a:r>
              <a:rPr lang="el-GR" dirty="0" smtClean="0"/>
              <a:t>Συνεδρίες Προσωπικού</a:t>
            </a:r>
          </a:p>
          <a:p>
            <a:r>
              <a:rPr lang="el-GR" dirty="0" smtClean="0"/>
              <a:t>Σεμινάρια σε εκπαιδευτικούς ανά τάξη</a:t>
            </a:r>
          </a:p>
          <a:p>
            <a:r>
              <a:rPr lang="el-GR" dirty="0" smtClean="0"/>
              <a:t>Συνδιδασκαλίες</a:t>
            </a:r>
          </a:p>
          <a:p>
            <a:r>
              <a:rPr lang="el-GR" dirty="0" smtClean="0"/>
              <a:t>Αξιοποίηση εκπαιδευτικών πυρήνων</a:t>
            </a:r>
          </a:p>
          <a:p>
            <a:r>
              <a:rPr lang="el-GR" dirty="0" smtClean="0"/>
              <a:t>Σχεδιασμός-Παρακολούθηση μαθημάτων-</a:t>
            </a:r>
            <a:r>
              <a:rPr lang="el-GR" dirty="0" err="1" smtClean="0"/>
              <a:t>Αναστοχασμός</a:t>
            </a:r>
            <a:endParaRPr lang="el-GR" dirty="0" smtClean="0"/>
          </a:p>
          <a:p>
            <a:r>
              <a:rPr lang="el-GR" dirty="0" smtClean="0"/>
              <a:t>Διάχυση δράσεων: εκπαιδευτικοί πυρήνες</a:t>
            </a:r>
          </a:p>
          <a:p>
            <a:pPr lvl="4"/>
            <a:r>
              <a:rPr lang="el-GR" dirty="0" smtClean="0"/>
              <a:t>Ημερίδα για παρακολούθηση μαθημάτων από εκπαιδευτικούς άλλων σχολείων</a:t>
            </a:r>
          </a:p>
          <a:p>
            <a:pPr lvl="4"/>
            <a:r>
              <a:rPr lang="el-GR" dirty="0" smtClean="0"/>
              <a:t>Συμμετοχή στα Προαιρετικά Σεμινάρια του Παιδαγωγικού Ινστιτούτου Κύπρου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799262" cy="1303337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>
                <a:latin typeface="+mn-lt"/>
              </a:rPr>
              <a:t>Στη συνέχεια…</a:t>
            </a:r>
            <a:endParaRPr lang="en-US" altLang="en-US" dirty="0" smtClean="0">
              <a:ln>
                <a:noFill/>
              </a:ln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6799262" cy="1303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n-US" dirty="0" err="1">
                <a:solidFill>
                  <a:schemeClr val="tx1"/>
                </a:solidFill>
              </a:rPr>
              <a:t>Αναστοχασμός</a:t>
            </a:r>
            <a:r>
              <a:rPr lang="el-GR" altLang="en-US" dirty="0">
                <a:solidFill>
                  <a:schemeClr val="tx1"/>
                </a:solidFill>
              </a:rPr>
              <a:t> Δράσεων</a:t>
            </a:r>
            <a:endParaRPr lang="en-US" altLang="en-US" dirty="0" smtClean="0">
              <a:solidFill>
                <a:schemeClr val="tx1"/>
              </a:solidFill>
              <a:latin typeface="+mn-lt"/>
            </a:endParaRPr>
          </a:p>
          <a:p>
            <a:endParaRPr lang="en-US" altLang="en-US" dirty="0">
              <a:solidFill>
                <a:schemeClr val="tx1"/>
              </a:solidFill>
              <a:latin typeface="+mn-lt"/>
            </a:endParaRPr>
          </a:p>
          <a:p>
            <a:r>
              <a:rPr lang="el-GR" altLang="en-US" dirty="0" smtClean="0">
                <a:solidFill>
                  <a:schemeClr val="tx1"/>
                </a:solidFill>
                <a:latin typeface="+mn-lt"/>
              </a:rPr>
              <a:t>Επανασχεδιασμός Δράσεων</a:t>
            </a:r>
            <a:endParaRPr lang="en-US" altLang="en-US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23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2319536"/>
          </a:xfrm>
        </p:spPr>
        <p:txBody>
          <a:bodyPr>
            <a:normAutofit fontScale="90000"/>
          </a:bodyPr>
          <a:lstStyle/>
          <a:p>
            <a:pPr lvl="0"/>
            <a:r>
              <a:rPr lang="el-GR" sz="3100" dirty="0"/>
              <a:t>Ευρωπαϊκό Πανεπιστήμιο Κύπρου – Ερευνητικό Εργαστήριο για την Υποστηριζόμενη από τις Τεχνολογίες Πληροφορικής και Επικοινωνίας Εκπαίδευση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576" y="3212976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Ο βασικός του στόχος είναι η προώθηση της ευφυούς χρήσης των τεχνολογιών της πληροφορικής στη διδασκαλία και τη μάθηση, μέσω της εκπόνησης υψηλής ποιότητας έρευνας η οποία αναμένεται να οδηγήσει σε καινοτομικές εφαρμογές και βελτιωμένα μαθησιακά αποτελέσματα.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3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1808375"/>
          </a:xfrm>
        </p:spPr>
        <p:txBody>
          <a:bodyPr>
            <a:noAutofit/>
          </a:bodyPr>
          <a:lstStyle/>
          <a:p>
            <a:pPr lvl="0"/>
            <a:r>
              <a:rPr lang="el-GR" sz="2800" dirty="0"/>
              <a:t>Ευρωπαϊκό Πανεπιστήμιο Κύπρου – Ερευνητικό Εργαστήριο για την Υποστηριζόμενη από τις Τεχνολογίες Πληροφορικής και Επικοινωνίας </a:t>
            </a:r>
            <a:r>
              <a:rPr lang="el-GR" sz="2800" dirty="0" smtClean="0"/>
              <a:t>Εκπαίδευση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67544" y="2573079"/>
            <a:ext cx="82296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2000" dirty="0" smtClean="0"/>
              <a:t>Δραστηριοποίηση σε </a:t>
            </a:r>
            <a:r>
              <a:rPr lang="el-GR" sz="2000" dirty="0"/>
              <a:t>τρεις αλληλοσυμπληρούμενες περιοχές: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/>
              <a:t>Έρευνα: </a:t>
            </a:r>
            <a:r>
              <a:rPr lang="el-GR" sz="2000" dirty="0"/>
              <a:t>Κ</a:t>
            </a:r>
            <a:r>
              <a:rPr lang="el-GR" sz="2000" dirty="0" smtClean="0"/>
              <a:t>εντρικός </a:t>
            </a:r>
            <a:r>
              <a:rPr lang="el-GR" sz="2000" dirty="0"/>
              <a:t>συντονιστικός φορέας μεγάλου αριθμού ερευνητικών </a:t>
            </a:r>
            <a:r>
              <a:rPr lang="el-GR" sz="2000" dirty="0" smtClean="0"/>
              <a:t>προγραμμάτων, </a:t>
            </a:r>
            <a:r>
              <a:rPr lang="el-GR" sz="2000" dirty="0"/>
              <a:t>με στόχο την προώθηση της γνώσης στο πεδίο των εφαρμογών των τεχνολογιών πληροφορικής και επικοινωνίας σε εκπαιδευτικά περιβάλλοντα. </a:t>
            </a:r>
            <a:endParaRPr lang="el-GR" sz="20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E</a:t>
            </a:r>
            <a:r>
              <a:rPr lang="el-GR" sz="2000" b="1" dirty="0" err="1"/>
              <a:t>κπαίδευση</a:t>
            </a:r>
            <a:r>
              <a:rPr lang="el-GR" sz="2000" b="1" dirty="0"/>
              <a:t>: </a:t>
            </a:r>
            <a:r>
              <a:rPr lang="el-GR" sz="2000" dirty="0" smtClean="0"/>
              <a:t>Παροχή εκπαιδευτικών </a:t>
            </a:r>
            <a:r>
              <a:rPr lang="el-GR" sz="2000" dirty="0"/>
              <a:t>προγραμμάτων, εργαλείων, και </a:t>
            </a:r>
            <a:r>
              <a:rPr lang="el-GR" sz="2000" dirty="0" err="1"/>
              <a:t>υπηρεσίων</a:t>
            </a:r>
            <a:r>
              <a:rPr lang="el-GR" sz="2000" dirty="0"/>
              <a:t> που προάγουν την πρακτική εφαρμογή προηγμένων τεχνολογιών πληροφορικής και επικοινωνίας για τη διδασκαλία </a:t>
            </a:r>
            <a:endParaRPr lang="el-GR" sz="20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2000" b="1" dirty="0" smtClean="0"/>
              <a:t>Κοινοτική </a:t>
            </a:r>
            <a:r>
              <a:rPr lang="el-GR" sz="2000" b="1" dirty="0"/>
              <a:t>Συμμετοχή: </a:t>
            </a:r>
            <a:r>
              <a:rPr lang="el-GR" sz="2000" dirty="0"/>
              <a:t> </a:t>
            </a:r>
            <a:r>
              <a:rPr lang="el-GR" sz="2000" dirty="0" smtClean="0"/>
              <a:t>Προαγωγή της αποτελεσματικής εφαρμογής </a:t>
            </a:r>
            <a:r>
              <a:rPr lang="el-GR" sz="2000" dirty="0"/>
              <a:t>εκπαιδευτικών τεχνολογιών σε όλους τους τομείς της </a:t>
            </a:r>
            <a:r>
              <a:rPr lang="el-GR" sz="2000" dirty="0" smtClean="0"/>
              <a:t>κοινωνίας, </a:t>
            </a:r>
            <a:r>
              <a:rPr lang="el-GR" sz="2000" dirty="0"/>
              <a:t>συμμετέχοντας σε κοινοπραξίες με ερευνητές, επαγγελματίες, εκπαιδευτικούς και κοινοτικούς ηγέτες στην Κύπρο και </a:t>
            </a:r>
            <a:r>
              <a:rPr lang="el-GR" sz="2000" dirty="0" smtClean="0"/>
              <a:t>διεθνώς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12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799262" cy="100811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n-US" dirty="0" smtClean="0">
                <a:latin typeface="+mn-lt"/>
              </a:rPr>
              <a:t>Παιδαγωγικό Ινστιτούτο Κύπρου</a:t>
            </a:r>
            <a:r>
              <a:rPr lang="el-GR" altLang="en-US" dirty="0" smtClean="0">
                <a:ln>
                  <a:noFill/>
                </a:ln>
                <a:latin typeface="+mn-lt"/>
              </a:rPr>
              <a:t/>
            </a:r>
            <a:br>
              <a:rPr lang="el-GR" altLang="en-US" dirty="0" smtClean="0">
                <a:ln>
                  <a:noFill/>
                </a:ln>
                <a:latin typeface="+mn-lt"/>
              </a:rPr>
            </a:br>
            <a:r>
              <a:rPr lang="el-GR" altLang="en-US" dirty="0" smtClean="0">
                <a:ln>
                  <a:noFill/>
                </a:ln>
                <a:latin typeface="+mn-lt"/>
              </a:rPr>
              <a:t>Επαγγελματική Μάθηση</a:t>
            </a:r>
            <a:endParaRPr lang="en-US" altLang="en-US" dirty="0" smtClean="0">
              <a:ln>
                <a:noFill/>
              </a:ln>
              <a:latin typeface="+mn-lt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1484784"/>
            <a:ext cx="7606829" cy="432048"/>
          </a:xfrm>
        </p:spPr>
        <p:txBody>
          <a:bodyPr>
            <a:normAutofit fontScale="925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el-GR" altLang="el-GR" sz="1800" dirty="0" smtClean="0">
                <a:latin typeface="Arial" charset="0"/>
                <a:cs typeface="Arial" charset="0"/>
              </a:rPr>
              <a:t>         Έγκριση Πρότασης από το Υπουργικό Συμβούλιο (Αύγουστος 2015)</a:t>
            </a:r>
          </a:p>
          <a:p>
            <a:pPr marL="114300" indent="0" eaLnBrk="1" hangingPunct="1">
              <a:buFont typeface="Arial" charset="0"/>
              <a:buNone/>
            </a:pPr>
            <a:endParaRPr lang="el-GR" altLang="el-GR" dirty="0" smtClean="0"/>
          </a:p>
        </p:txBody>
      </p:sp>
      <p:sp>
        <p:nvSpPr>
          <p:cNvPr id="7" name="Flowchart: Document 6"/>
          <p:cNvSpPr/>
          <p:nvPr/>
        </p:nvSpPr>
        <p:spPr>
          <a:xfrm>
            <a:off x="611560" y="1916832"/>
            <a:ext cx="7704138" cy="4535487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Κέντρο της επιμόρφωσης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το σχολείο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και φορέας επιμόρφωσης το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Π.Ι.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l-G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Αναστοχασμός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: ανάλυση της δράσης από τον εκπαιδευτικό με στόχο τη βελτίωση της επαγγελματικής πρακτικής </a:t>
            </a:r>
          </a:p>
          <a:p>
            <a:pPr lvl="1" algn="just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Χρηστικό εργαλείο το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</a:p>
          <a:p>
            <a:pPr lvl="1" algn="just">
              <a:defRPr/>
            </a:pP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Εκπαιδευτικός ως ερευνητής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: στις δικές του παιδαγωγικές αποφάσεις και πρακτικές</a:t>
            </a:r>
          </a:p>
          <a:p>
            <a:pPr lvl="1" algn="just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Εφαρμογή του κύκλου της έρευνας-δράσης στο σχολείο</a:t>
            </a:r>
          </a:p>
          <a:p>
            <a:pPr lvl="1" algn="just">
              <a:defRPr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Διασύνδεση των επιμορφωτικών δράσεων με τις ανάγκες του εκπαιδευτικού και του σχολείου.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algn="r">
              <a:defRPr/>
            </a:pPr>
            <a:r>
              <a:rPr lang="el-GR" sz="1600" i="1" dirty="0">
                <a:latin typeface="Arial" panose="020B0604020202020204" pitchFamily="34" charset="0"/>
                <a:cs typeface="Arial" panose="020B0604020202020204" pitchFamily="34" charset="0"/>
              </a:rPr>
              <a:t>«Διαμόρφωση  Ενιαίας Πολιτικής για την Επαγγελματική Μάθηση των  Εκπαιδευτικών Λειτουργών», Μάρτιος 2015</a:t>
            </a:r>
          </a:p>
        </p:txBody>
      </p:sp>
    </p:spTree>
    <p:extLst>
      <p:ext uri="{BB962C8B-B14F-4D97-AF65-F5344CB8AC3E}">
        <p14:creationId xmlns:p14="http://schemas.microsoft.com/office/powerpoint/2010/main" val="12779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991084"/>
              </p:ext>
            </p:extLst>
          </p:nvPr>
        </p:nvGraphicFramePr>
        <p:xfrm>
          <a:off x="323528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53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Στάδια 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ερευνητική παρέμβαση θα διαρκέσει δύο (2) σχολικά έτη (2016-2017, 2017-2018) και θα περιλαμβάνει τα ακόλουθα στάδια : </a:t>
            </a:r>
            <a:endParaRPr lang="en-US" dirty="0"/>
          </a:p>
          <a:p>
            <a:pPr lvl="0"/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στάδιο: Επιμόρφωση όλου του διδακτικού προσωπικού του σχολείου σε θέματα αξιοποίησης των φορητών συσκευών στην διδακτική των μαθηματικών </a:t>
            </a:r>
            <a:endParaRPr lang="el-GR" dirty="0" smtClean="0"/>
          </a:p>
          <a:p>
            <a:pPr lvl="0"/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στάδιο: Συνεργασία </a:t>
            </a:r>
            <a:r>
              <a:rPr lang="el-GR" dirty="0" smtClean="0"/>
              <a:t>διδακτικού </a:t>
            </a:r>
            <a:r>
              <a:rPr lang="el-GR" dirty="0"/>
              <a:t>προσωπικού και ερευνητικής ομάδας για σχεδιασμό διδακτικών παρεμβάσεων </a:t>
            </a:r>
            <a:endParaRPr lang="el-GR" dirty="0" smtClean="0"/>
          </a:p>
          <a:p>
            <a:pPr lvl="0"/>
            <a:r>
              <a:rPr lang="el-GR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στάδιο: Εφαρμογή και αξιολόγηση των διδακτικών </a:t>
            </a:r>
            <a:r>
              <a:rPr lang="el-GR" dirty="0" smtClean="0"/>
              <a:t>παρεμβάσεων/</a:t>
            </a:r>
            <a:r>
              <a:rPr lang="el-GR" dirty="0" err="1" smtClean="0"/>
              <a:t>Αναστοχασμός</a:t>
            </a:r>
            <a:endParaRPr lang="el-GR" dirty="0" smtClean="0"/>
          </a:p>
          <a:p>
            <a:pPr lvl="0"/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στάδιο: </a:t>
            </a:r>
            <a:r>
              <a:rPr lang="el-GR" dirty="0" smtClean="0"/>
              <a:t>Επανασχεδιασμός/Συμμετοχή </a:t>
            </a:r>
            <a:r>
              <a:rPr lang="el-GR" dirty="0"/>
              <a:t>όλων των τμημάτων της σχολικής μονάδας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Ενημέρωση/Συγκατάθεση Γονέων και Παιδιών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/>
              <a:t>Αποστολή ενημερωτικών εντύπων προς τους γονείς και τα παιδιά πριν από την έναρξη οποιασδήποτε παρέμβασης</a:t>
            </a:r>
            <a:endParaRPr lang="en-US" dirty="0"/>
          </a:p>
          <a:p>
            <a:pPr lvl="0"/>
            <a:r>
              <a:rPr lang="el-GR" dirty="0"/>
              <a:t>Γραπτή συγκατάθεση των γονέων/κηδεμόνων για οποιαδήποτε συμπλήρωση ερωτηματολογίου από μαθητές/</a:t>
            </a:r>
            <a:r>
              <a:rPr lang="el-GR" dirty="0" err="1"/>
              <a:t>τριες</a:t>
            </a:r>
            <a:r>
              <a:rPr lang="el-GR" dirty="0"/>
              <a:t>, μαγνητοσκόπηση ή/και </a:t>
            </a:r>
            <a:r>
              <a:rPr lang="el-GR" dirty="0" err="1"/>
              <a:t>οπτικογράφηση</a:t>
            </a:r>
            <a:r>
              <a:rPr lang="el-GR" dirty="0"/>
              <a:t> μαθητών/τριών σε οποιαδήποτε φάση της έρευνας</a:t>
            </a:r>
            <a:endParaRPr lang="en-US" dirty="0"/>
          </a:p>
          <a:p>
            <a:pPr lvl="0"/>
            <a:r>
              <a:rPr lang="el-GR" dirty="0"/>
              <a:t>Δικαίωμα του κάθε παιδιού να εξαιρεθεί από την διαδικασία συλλογής και ανάλυσης δεδομένων, ακόμη και αν οι γονείς/κηδεμόνες έχουν αποδεχτεί την συμμετοχή του</a:t>
            </a:r>
            <a:endParaRPr lang="en-US" dirty="0"/>
          </a:p>
          <a:p>
            <a:pPr lvl="0"/>
            <a:r>
              <a:rPr lang="el-GR" dirty="0"/>
              <a:t>Συμπερίληψη προσωπικών στοιχείων των ερευνητών/τριών  στα ενημερωτικά έντυπα για επιπρόσθετες πληροφορίες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Εργαλεία Συλλογής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/>
              <a:t>Εργαλεία συλλογής δεδομένων πριν την διεξαγωγή των διδακτικών παρεμβάσεων</a:t>
            </a:r>
            <a:endParaRPr lang="en-US" dirty="0"/>
          </a:p>
          <a:p>
            <a:pPr lvl="0"/>
            <a:r>
              <a:rPr lang="el-GR" dirty="0"/>
              <a:t>Ερωτηματολόγιο γονέων/κηδεμόνων για διερεύνηση των τάσεων που παρατηρούνται στη χρήση των φορητών συσκευών και άλλων τεχνολογικών μέσων στο σπίτι </a:t>
            </a:r>
            <a:endParaRPr lang="en-US" dirty="0"/>
          </a:p>
          <a:p>
            <a:pPr lvl="0"/>
            <a:r>
              <a:rPr lang="el-GR" dirty="0"/>
              <a:t>Ερωτηματολόγιο εκπαιδευτικών για διερεύνηση των τάσεων και πρακτικών που παρατηρούνται  στο σχολείο σε σχέση με την αξιοποίηση της τεχνολογίας</a:t>
            </a:r>
            <a:endParaRPr lang="en-US" dirty="0"/>
          </a:p>
          <a:p>
            <a:r>
              <a:rPr lang="el-GR" dirty="0"/>
              <a:t> </a:t>
            </a:r>
            <a:endParaRPr lang="en-US" dirty="0"/>
          </a:p>
          <a:p>
            <a:r>
              <a:rPr lang="el-GR" b="1" dirty="0"/>
              <a:t>Εργαλεία συλλογής δεδομένων στη πλαίσια των διδακτικών παρεμβάσεων </a:t>
            </a:r>
            <a:endParaRPr lang="en-US" dirty="0"/>
          </a:p>
          <a:p>
            <a:pPr lvl="0"/>
            <a:r>
              <a:rPr lang="el-GR" dirty="0"/>
              <a:t>Αρχική αξιολόγηση (</a:t>
            </a:r>
            <a:r>
              <a:rPr lang="el-GR" dirty="0" err="1"/>
              <a:t>pre</a:t>
            </a:r>
            <a:r>
              <a:rPr lang="el-GR" dirty="0"/>
              <a:t>-</a:t>
            </a:r>
            <a:r>
              <a:rPr lang="el-GR" dirty="0" err="1"/>
              <a:t>assessment</a:t>
            </a:r>
            <a:r>
              <a:rPr lang="el-GR" dirty="0"/>
              <a:t>) των μαθητών/τριών, η οποία θα αφορά στην αξιολόγηση πριν την εφαρμογή του προγράμματος </a:t>
            </a:r>
            <a:endParaRPr lang="en-US" dirty="0"/>
          </a:p>
          <a:p>
            <a:pPr lvl="0"/>
            <a:r>
              <a:rPr lang="el-GR" dirty="0"/>
              <a:t>Αξιολόγηση διαδικασίας, η οποία θα διεξαχθεί καθ’ όλη τη διάρκεια της εφαρμογής του προγράμματος</a:t>
            </a:r>
            <a:endParaRPr lang="en-US" dirty="0"/>
          </a:p>
          <a:p>
            <a:pPr lvl="0"/>
            <a:r>
              <a:rPr lang="el-GR" dirty="0"/>
              <a:t>Τελική αξιολόγηση (</a:t>
            </a:r>
            <a:r>
              <a:rPr lang="el-GR" dirty="0" err="1"/>
              <a:t>post</a:t>
            </a:r>
            <a:r>
              <a:rPr lang="el-GR" dirty="0"/>
              <a:t> </a:t>
            </a:r>
            <a:r>
              <a:rPr lang="el-GR" dirty="0" err="1"/>
              <a:t>assessment</a:t>
            </a:r>
            <a:r>
              <a:rPr lang="el-GR" dirty="0"/>
              <a:t>), η οποία θα πραγματοποιηθεί μετά την εφαρμογή του προγράμματος.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ΧΡΗΣΗ ΤΗΣ ΤΕΧΝΟΛΟΓΙΑΣ ΣΤΟ ΣΠΙΤΙ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ΑΠΟΤΕΛΕΣΜΑΤΑ ΕΡΩΤΗΜΑΤΟΛΟΓΙΟΥ</a:t>
            </a:r>
            <a:r>
              <a:rPr lang="el-GR" dirty="0" smtClean="0">
                <a:latin typeface="Georgia" panose="02040502050405020303" pitchFamily="18" charset="0"/>
              </a:rPr>
              <a:t/>
            </a:r>
            <a:br>
              <a:rPr lang="el-GR" dirty="0" smtClean="0">
                <a:latin typeface="Georgia" panose="02040502050405020303" pitchFamily="18" charset="0"/>
              </a:rPr>
            </a:b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3106</TotalTime>
  <Words>889</Words>
  <Application>Microsoft Macintosh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Georgia</vt:lpstr>
      <vt:lpstr>Times New Roman</vt:lpstr>
      <vt:lpstr>Arial</vt:lpstr>
      <vt:lpstr>Clarity</vt:lpstr>
      <vt:lpstr>Πρόγραμμα Δημιουργικής χρήσης της τεχνολογίας  στα Μαθηματικά μέσω της αυτενέργειας των μαθητών</vt:lpstr>
      <vt:lpstr>Ευρωπαϊκό Πανεπιστήμιο Κύπρου – Ερευνητικό Εργαστήριο για την Υποστηριζόμενη από τις Τεχνολογίες Πληροφορικής και Επικοινωνίας Εκπαίδευση </vt:lpstr>
      <vt:lpstr>Ευρωπαϊκό Πανεπιστήμιο Κύπρου – Ερευνητικό Εργαστήριο για την Υποστηριζόμενη από τις Τεχνολογίες Πληροφορικής και Επικοινωνίας Εκπαίδευση </vt:lpstr>
      <vt:lpstr>Παιδαγωγικό Ινστιτούτο Κύπρου Επαγγελματική Μάθηση</vt:lpstr>
      <vt:lpstr>PowerPoint Presentation</vt:lpstr>
      <vt:lpstr>Στάδια Προγράμματος</vt:lpstr>
      <vt:lpstr>Ενημέρωση/Συγκατάθεση Γονέων και Παιδιών</vt:lpstr>
      <vt:lpstr>Εργαλεία Συλλογής Δεδομένων</vt:lpstr>
      <vt:lpstr>ΧΡΗΣΗ ΤΗΣ ΤΕΧΝΟΛΟΓΙΑΣ ΣΤΟ ΣΠΙΤΙ</vt:lpstr>
      <vt:lpstr>ΧΑΡΑΚΤΗΡΙΣΤΙΚΑ ΕΡΩΤΗΜΑΤΟΛΟΓΙΟΥ</vt:lpstr>
      <vt:lpstr>1. ΔΗΜΟΓΡΑΦΙΚΑ ΣΤΟΙΧΕΙΑ</vt:lpstr>
      <vt:lpstr>2. Η ΤΕΧΝΟΛΟΓΙΑ ΣΤΗΝ ΚΑΘΗΜΕΡΙΝΟΤΗΤΑ ΣΑΣ</vt:lpstr>
      <vt:lpstr>3.ΤΑ ΠΑΙΔΙΑ ΚΑΙ ΦΟΡΗΤΕΣ ΣΥΣΚΕΥΕΣ</vt:lpstr>
      <vt:lpstr>3.ΤΑ ΠΑΙΔΙΑ ΚΑΙ ΦΟΡΗΤΕΣ ΣΥΣΚΕΥΕΣ</vt:lpstr>
      <vt:lpstr>4. ΦΟΡΗΤΕΣ ΣΥΣΚΕΥΕΣ ΚΑΙ ΕΚΠΑΙΔΕΥΣΗ</vt:lpstr>
      <vt:lpstr>4. ΦΟΡΗΤΕΣ ΣΥΣΚΕΥΕΣ ΚΑΙ ΕΚΠΑΙΔΕΥΣΗ</vt:lpstr>
      <vt:lpstr>5. ΕΞΩΣΧΟΛΙΚΕΣ ΔΡΑΣΤΗΡΙΟΤΗΤΕΣ</vt:lpstr>
      <vt:lpstr>Δράσεις</vt:lpstr>
      <vt:lpstr>Στη συνέχεια…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Ομαλή μετάβαση από το νηπιαγωγείο στη Α΄τάξη του Δημοτικού μεσα από τα ΝΑΠ μαθηματικών</dc:title>
  <dc:creator>Chrysanthi Meletiou</dc:creator>
  <cp:lastModifiedBy>Microsoft Office User</cp:lastModifiedBy>
  <cp:revision>83</cp:revision>
  <cp:lastPrinted>2017-03-24T10:49:51Z</cp:lastPrinted>
  <dcterms:created xsi:type="dcterms:W3CDTF">2016-11-11T21:15:30Z</dcterms:created>
  <dcterms:modified xsi:type="dcterms:W3CDTF">2017-03-28T13:09:03Z</dcterms:modified>
</cp:coreProperties>
</file>